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14"/>
  </p:notesMasterIdLst>
  <p:handoutMasterIdLst>
    <p:handoutMasterId r:id="rId15"/>
  </p:handoutMasterIdLst>
  <p:sldIdLst>
    <p:sldId id="275" r:id="rId2"/>
    <p:sldId id="321" r:id="rId3"/>
    <p:sldId id="312" r:id="rId4"/>
    <p:sldId id="323" r:id="rId5"/>
    <p:sldId id="314" r:id="rId6"/>
    <p:sldId id="292" r:id="rId7"/>
    <p:sldId id="315" r:id="rId8"/>
    <p:sldId id="318" r:id="rId9"/>
    <p:sldId id="316" r:id="rId10"/>
    <p:sldId id="317" r:id="rId11"/>
    <p:sldId id="322" r:id="rId12"/>
    <p:sldId id="310" r:id="rId13"/>
  </p:sldIdLst>
  <p:sldSz cx="12195175" cy="6858000"/>
  <p:notesSz cx="6858000" cy="9144000"/>
  <p:embeddedFontLst>
    <p:embeddedFont>
      <p:font typeface="Arial" panose="020B0604020202020204" pitchFamily="3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Merriweather Light" panose="020B0604020202020204" charset="0"/>
      <p:regular r:id="rId24"/>
      <p:italic r:id="rId25"/>
    </p:embeddedFont>
    <p:embeddedFont>
      <p:font typeface="Merriweather Regular" panose="020B0604020202020204" charset="0"/>
      <p:regular r:id="rId26"/>
      <p:bold r:id="rId27"/>
      <p:italic r:id="rId28"/>
      <p:boldItalic r:id="rId29"/>
    </p:embeddedFont>
    <p:embeddedFont>
      <p:font typeface="Open Sans" panose="020B0604020202020204" charset="0"/>
      <p:regular r:id="rId30"/>
      <p:bold r:id="rId31"/>
      <p:italic r:id="rId32"/>
      <p:boldItalic r:id="rId33"/>
    </p:embeddedFont>
    <p:embeddedFont>
      <p:font typeface="Open Sans Light" panose="020B0604020202020204" charset="0"/>
      <p:regular r:id="rId34"/>
      <p:italic r:id="rId35"/>
    </p:embeddedFont>
    <p:embeddedFont>
      <p:font typeface="Verdana" panose="020B0604030504040204" pitchFamily="34" charset="0"/>
      <p:regular r:id="rId36"/>
      <p:bold r:id="rId37"/>
      <p:italic r:id="rId38"/>
      <p:boldItalic r:id="rId39"/>
    </p:embeddedFont>
  </p:embeddedFontLst>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0">
          <p15:clr>
            <a:srgbClr val="A4A3A4"/>
          </p15:clr>
        </p15:guide>
        <p15:guide id="2" orient="horz" pos="4038">
          <p15:clr>
            <a:srgbClr val="A4A3A4"/>
          </p15:clr>
        </p15:guide>
        <p15:guide id="3" orient="horz" pos="989">
          <p15:clr>
            <a:srgbClr val="A4A3A4"/>
          </p15:clr>
        </p15:guide>
        <p15:guide id="4" orient="horz" pos="2682">
          <p15:clr>
            <a:srgbClr val="A4A3A4"/>
          </p15:clr>
        </p15:guide>
        <p15:guide id="5" orient="horz" pos="104">
          <p15:clr>
            <a:srgbClr val="A4A3A4"/>
          </p15:clr>
        </p15:guide>
        <p15:guide id="6" orient="horz" pos="3351">
          <p15:clr>
            <a:srgbClr val="A4A3A4"/>
          </p15:clr>
        </p15:guide>
        <p15:guide id="7" orient="horz" pos="3181">
          <p15:clr>
            <a:srgbClr val="A4A3A4"/>
          </p15:clr>
        </p15:guide>
        <p15:guide id="8" orient="horz" pos="1074">
          <p15:clr>
            <a:srgbClr val="A4A3A4"/>
          </p15:clr>
        </p15:guide>
        <p15:guide id="9" orient="horz" pos="3593">
          <p15:clr>
            <a:srgbClr val="A4A3A4"/>
          </p15:clr>
        </p15:guide>
        <p15:guide id="10" pos="3777">
          <p15:clr>
            <a:srgbClr val="A4A3A4"/>
          </p15:clr>
        </p15:guide>
        <p15:guide id="11" pos="739">
          <p15:clr>
            <a:srgbClr val="A4A3A4"/>
          </p15:clr>
        </p15:guide>
        <p15:guide id="12" pos="7273">
          <p15:clr>
            <a:srgbClr val="A4A3A4"/>
          </p15:clr>
        </p15:guide>
        <p15:guide id="13" pos="1604">
          <p15:clr>
            <a:srgbClr val="A4A3A4"/>
          </p15:clr>
        </p15:guide>
        <p15:guide id="14" pos="5145">
          <p15:clr>
            <a:srgbClr val="A4A3A4"/>
          </p15:clr>
        </p15:guide>
        <p15:guide id="15" pos="5282">
          <p15:clr>
            <a:srgbClr val="A4A3A4"/>
          </p15:clr>
        </p15:guide>
        <p15:guide id="16" pos="1447">
          <p15:clr>
            <a:srgbClr val="A4A3A4"/>
          </p15:clr>
        </p15:guide>
        <p15:guide id="17" pos="6651">
          <p15:clr>
            <a:srgbClr val="A4A3A4"/>
          </p15:clr>
        </p15:guide>
        <p15:guide id="18" pos="36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3F2B"/>
    <a:srgbClr val="522980"/>
    <a:srgbClr val="6687C3"/>
    <a:srgbClr val="171D42"/>
    <a:srgbClr val="63A593"/>
    <a:srgbClr val="921E56"/>
    <a:srgbClr val="DD9562"/>
    <a:srgbClr val="D49562"/>
    <a:srgbClr val="D49868"/>
    <a:srgbClr val="C00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ijl, gemiddeld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55" autoAdjust="0"/>
    <p:restoredTop sz="94647"/>
  </p:normalViewPr>
  <p:slideViewPr>
    <p:cSldViewPr snapToGrid="0">
      <p:cViewPr varScale="1">
        <p:scale>
          <a:sx n="86" d="100"/>
          <a:sy n="86" d="100"/>
        </p:scale>
        <p:origin x="259" y="67"/>
      </p:cViewPr>
      <p:guideLst>
        <p:guide orient="horz" pos="1530"/>
        <p:guide orient="horz" pos="4038"/>
        <p:guide orient="horz" pos="989"/>
        <p:guide orient="horz" pos="2682"/>
        <p:guide orient="horz" pos="104"/>
        <p:guide orient="horz" pos="3351"/>
        <p:guide orient="horz" pos="3181"/>
        <p:guide orient="horz" pos="1074"/>
        <p:guide orient="horz" pos="3593"/>
        <p:guide pos="3777"/>
        <p:guide pos="739"/>
        <p:guide pos="7273"/>
        <p:guide pos="1604"/>
        <p:guide pos="5145"/>
        <p:guide pos="5282"/>
        <p:guide pos="1447"/>
        <p:guide pos="6651"/>
        <p:guide pos="361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70" d="100"/>
          <a:sy n="170" d="100"/>
        </p:scale>
        <p:origin x="546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Merriweather Regular" panose="02060503050406030704" pitchFamily="18"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562E9-F970-40C5-8076-BA5383048925}" type="datetimeFigureOut">
              <a:rPr lang="en-GB" smtClean="0">
                <a:latin typeface="Merriweather Regular" panose="02060503050406030704" pitchFamily="18" charset="77"/>
              </a:rPr>
              <a:t>14/04/2021</a:t>
            </a:fld>
            <a:endParaRPr lang="en-GB">
              <a:latin typeface="Merriweather Regular" panose="02060503050406030704" pitchFamily="18"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Merriweather Regular" panose="02060503050406030704" pitchFamily="18"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7BDD4-EA2B-47CA-A27F-5DCC43F23FEF}" type="slidenum">
              <a:rPr lang="en-GB" smtClean="0">
                <a:latin typeface="Merriweather Regular" panose="02060503050406030704" pitchFamily="18" charset="77"/>
              </a:rPr>
              <a:t>‹nr.›</a:t>
            </a:fld>
            <a:endParaRPr lang="en-GB">
              <a:latin typeface="Merriweather Regular" panose="02060503050406030704" pitchFamily="18" charset="77"/>
            </a:endParaRPr>
          </a:p>
        </p:txBody>
      </p:sp>
    </p:spTree>
    <p:extLst>
      <p:ext uri="{BB962C8B-B14F-4D97-AF65-F5344CB8AC3E}">
        <p14:creationId xmlns:p14="http://schemas.microsoft.com/office/powerpoint/2010/main" val="2868726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erriweather Regular" panose="02060503050406030704" pitchFamily="18" charset="77"/>
              </a:defRPr>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erriweather Regular" panose="02060503050406030704" pitchFamily="18" charset="77"/>
              </a:defRPr>
            </a:lvl1pPr>
          </a:lstStyle>
          <a:p>
            <a:fld id="{7CAC0B33-3943-42F1-973C-9CDD51C76BBD}" type="datetimeFigureOut">
              <a:rPr lang="en-GB" smtClean="0"/>
              <a:pPr/>
              <a:t>14/04/2021</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erriweather Regular" panose="02060503050406030704" pitchFamily="18" charset="77"/>
              </a:defRPr>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erriweather Regular" panose="02060503050406030704" pitchFamily="18" charset="77"/>
              </a:defRPr>
            </a:lvl1pPr>
          </a:lstStyle>
          <a:p>
            <a:fld id="{697381A9-0C9E-4D3A-A28B-AC4E168A57BC}" type="slidenum">
              <a:rPr lang="en-GB" smtClean="0"/>
              <a:pPr/>
              <a:t>‹nr.›</a:t>
            </a:fld>
            <a:endParaRPr lang="en-GB"/>
          </a:p>
        </p:txBody>
      </p:sp>
    </p:spTree>
    <p:extLst>
      <p:ext uri="{BB962C8B-B14F-4D97-AF65-F5344CB8AC3E}">
        <p14:creationId xmlns:p14="http://schemas.microsoft.com/office/powerpoint/2010/main" val="28008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erriweather Regular" panose="02060503050406030704" pitchFamily="18" charset="77"/>
        <a:ea typeface="+mn-ea"/>
        <a:cs typeface="+mn-cs"/>
      </a:defRPr>
    </a:lvl1pPr>
    <a:lvl2pPr marL="457200" algn="l" defTabSz="914400" rtl="0" eaLnBrk="1" latinLnBrk="0" hangingPunct="1">
      <a:defRPr sz="1200" b="0" i="0" kern="1200">
        <a:solidFill>
          <a:schemeClr val="tx1"/>
        </a:solidFill>
        <a:latin typeface="Merriweather Regular" panose="02060503050406030704" pitchFamily="18" charset="77"/>
        <a:ea typeface="+mn-ea"/>
        <a:cs typeface="+mn-cs"/>
      </a:defRPr>
    </a:lvl2pPr>
    <a:lvl3pPr marL="914400" algn="l" defTabSz="914400" rtl="0" eaLnBrk="1" latinLnBrk="0" hangingPunct="1">
      <a:defRPr sz="1200" b="0" i="0" kern="1200">
        <a:solidFill>
          <a:schemeClr val="tx1"/>
        </a:solidFill>
        <a:latin typeface="Merriweather Regular" panose="02060503050406030704" pitchFamily="18" charset="77"/>
        <a:ea typeface="+mn-ea"/>
        <a:cs typeface="+mn-cs"/>
      </a:defRPr>
    </a:lvl3pPr>
    <a:lvl4pPr marL="1371600" algn="l" defTabSz="914400" rtl="0" eaLnBrk="1" latinLnBrk="0" hangingPunct="1">
      <a:defRPr sz="1200" b="0" i="0" kern="1200">
        <a:solidFill>
          <a:schemeClr val="tx1"/>
        </a:solidFill>
        <a:latin typeface="Merriweather Regular" panose="02060503050406030704" pitchFamily="18" charset="77"/>
        <a:ea typeface="+mn-ea"/>
        <a:cs typeface="+mn-cs"/>
      </a:defRPr>
    </a:lvl4pPr>
    <a:lvl5pPr marL="1828800" algn="l" defTabSz="914400" rtl="0" eaLnBrk="1" latinLnBrk="0" hangingPunct="1">
      <a:defRPr sz="1200" b="0" i="0" kern="1200">
        <a:solidFill>
          <a:schemeClr val="tx1"/>
        </a:solidFill>
        <a:latin typeface="Merriweather Regular" panose="02060503050406030704" pitchFamily="18"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88EA3E1-C57B-354F-A509-7847EF0D89CA}" type="datetime1">
              <a:rPr lang="nl-NL" smtClean="0"/>
              <a:t>14-4-2021</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5177" y="5800328"/>
            <a:ext cx="5044821"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5177" y="6017497"/>
            <a:ext cx="5044821"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223425379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291" y="1180848"/>
            <a:ext cx="11374640" cy="4726372"/>
          </a:xfrm>
          <a:prstGeom prst="rect">
            <a:avLst/>
          </a:prstGeom>
        </p:spPr>
        <p:txBody>
          <a:bodyPr anchor="ctr" anchorCtr="0"/>
          <a:lstStyle>
            <a:lvl1pPr marL="0" marR="0" indent="0" algn="ctr" defTabSz="914400" rtl="0" eaLnBrk="1" fontAlgn="auto" latinLnBrk="0" hangingPunct="1">
              <a:lnSpc>
                <a:spcPct val="100000"/>
              </a:lnSpc>
              <a:spcBef>
                <a:spcPct val="0"/>
              </a:spcBef>
              <a:spcAft>
                <a:spcPts val="0"/>
              </a:spcAft>
              <a:buClrTx/>
              <a:buSzTx/>
              <a:buFontTx/>
              <a:buNone/>
              <a:tabLst/>
              <a:defRPr sz="4100" b="0" i="1">
                <a:latin typeface="Merriweather Light" panose="02060503050406030704" pitchFamily="18"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25" y="5915171"/>
            <a:ext cx="5038725"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140291"/>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109594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138"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6975" y="368301"/>
            <a:ext cx="5581650"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138" y="5997445"/>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138" y="6214614"/>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211799999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8563"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68300"/>
            <a:ext cx="5581650"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8563" y="5969310"/>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8563" y="6186479"/>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406548096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EF9DEBD8-B375-7442-B173-76D942EBF298}"/>
              </a:ext>
            </a:extLst>
          </p:cNvPr>
          <p:cNvSpPr/>
          <p:nvPr userDrawn="1"/>
        </p:nvSpPr>
        <p:spPr>
          <a:xfrm>
            <a:off x="2140902" y="3267706"/>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Tree>
    <p:extLst>
      <p:ext uri="{BB962C8B-B14F-4D97-AF65-F5344CB8AC3E}">
        <p14:creationId xmlns:p14="http://schemas.microsoft.com/office/powerpoint/2010/main" val="315054517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userDrawn="1">
          <p15:clr>
            <a:srgbClr val="FBAE40"/>
          </p15:clr>
        </p15:guide>
        <p15:guide id="20" pos="5043" userDrawn="1">
          <p15:clr>
            <a:srgbClr val="FBAE40"/>
          </p15:clr>
        </p15:guide>
        <p15:guide id="21" orient="horz" pos="377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sclaimer + partner logos">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B5A1A47F-BF77-9D48-9461-FA308C32979A}"/>
              </a:ext>
            </a:extLst>
          </p:cNvPr>
          <p:cNvSpPr/>
          <p:nvPr userDrawn="1"/>
        </p:nvSpPr>
        <p:spPr>
          <a:xfrm>
            <a:off x="2140902" y="4948504"/>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36000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2915084"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545938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338137" y="1355259"/>
            <a:ext cx="5580062" cy="270592"/>
          </a:xfrm>
          <a:prstGeom prst="rect">
            <a:avLst/>
          </a:prstGeom>
        </p:spPr>
        <p:txBody>
          <a:bodyPr lIns="0" tIns="0" rIns="0" bIns="0"/>
          <a:lstStyle>
            <a:lvl1pPr algn="l">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370787"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2915084"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5460943"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userDrawn="1"/>
        </p:nvCxnSpPr>
        <p:spPr>
          <a:xfrm>
            <a:off x="360000" y="1625851"/>
            <a:ext cx="6986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583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1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7921EB27-6C1B-D840-956D-529C87AC8247}" type="datetime1">
              <a:rPr lang="nl-NL" smtClean="0"/>
              <a:t>14-4-2021</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14" y="5800328"/>
            <a:ext cx="5038747"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017497"/>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3692946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D3462A6-C9E6-4047-B6F4-021B57F6E9D9}" type="datetime1">
              <a:rPr lang="nl-NL" smtClean="0"/>
              <a:t>14-4-2021</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50"/>
            <a:ext cx="5584468"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2" y="6084055"/>
            <a:ext cx="558446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5581650"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6975" y="1196751"/>
            <a:ext cx="556260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1322253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FF89F68A-B152-1F4A-BAE9-DB6F3497DE2E}" type="datetime1">
              <a:rPr lang="nl-NL" smtClean="0"/>
              <a:t>14-4-2021</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49"/>
            <a:ext cx="6986614" cy="2232237"/>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1" y="6084055"/>
            <a:ext cx="701288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7010064"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5613" y="1196751"/>
            <a:ext cx="419396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6000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5084"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938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137" y="3602573"/>
            <a:ext cx="5580062"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787"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5084"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60943"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userDrawn="1"/>
        </p:nvCxnSpPr>
        <p:spPr>
          <a:xfrm>
            <a:off x="360000" y="3873165"/>
            <a:ext cx="69866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1690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750" y="2450593"/>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3202986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7363" y="368301"/>
            <a:ext cx="7561262"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138" y="371475"/>
            <a:ext cx="3635375"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513" y="1664208"/>
            <a:ext cx="3636000" cy="4863201"/>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196399106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71475"/>
            <a:ext cx="7561262"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41243" y="371475"/>
            <a:ext cx="3616761"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41242" y="1627632"/>
            <a:ext cx="3617383" cy="4885710"/>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429024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1664076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550" y="5948300"/>
            <a:ext cx="11522075" cy="541399"/>
          </a:xfrm>
          <a:prstGeom prst="rect">
            <a:avLst/>
          </a:prstGeom>
        </p:spPr>
        <p:txBody>
          <a:bodyPr lIns="0"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38289691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971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0"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19" r:id="rId14"/>
    <p:sldLayoutId id="2147483703" r:id="rId15"/>
  </p:sldLayoutIdLst>
  <p:hf hdr="0" ftr="0"/>
  <p:txStyles>
    <p:title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10FE16A-3EC4-1A49-BFF7-C234B97B9A07}"/>
              </a:ext>
            </a:extLst>
          </p:cNvPr>
          <p:cNvSpPr>
            <a:spLocks noGrp="1"/>
          </p:cNvSpPr>
          <p:nvPr>
            <p:ph type="dt" sz="half" idx="10"/>
          </p:nvPr>
        </p:nvSpPr>
        <p:spPr/>
        <p:txBody>
          <a:bodyPr/>
          <a:lstStyle/>
          <a:p>
            <a:r>
              <a:rPr lang="nl-NL" dirty="0"/>
              <a:t>14-4-2021</a:t>
            </a:r>
            <a:endParaRPr lang="en-GB" dirty="0"/>
          </a:p>
        </p:txBody>
      </p:sp>
      <p:sp>
        <p:nvSpPr>
          <p:cNvPr id="4" name="Tijdelijke aanduiding voor tekst 3">
            <a:extLst>
              <a:ext uri="{FF2B5EF4-FFF2-40B4-BE49-F238E27FC236}">
                <a16:creationId xmlns:a16="http://schemas.microsoft.com/office/drawing/2014/main" id="{94DB64B3-E50D-4E48-8A2B-AEF05305381F}"/>
              </a:ext>
            </a:extLst>
          </p:cNvPr>
          <p:cNvSpPr>
            <a:spLocks noGrp="1"/>
          </p:cNvSpPr>
          <p:nvPr>
            <p:ph type="body" sz="quarter" idx="15"/>
          </p:nvPr>
        </p:nvSpPr>
        <p:spPr/>
        <p:txBody>
          <a:bodyPr/>
          <a:lstStyle/>
          <a:p>
            <a:r>
              <a:rPr lang="nl-NL" dirty="0"/>
              <a:t>Timothy van der Duim</a:t>
            </a:r>
          </a:p>
        </p:txBody>
      </p:sp>
      <p:sp>
        <p:nvSpPr>
          <p:cNvPr id="5" name="Tijdelijke aanduiding voor tekst 4">
            <a:extLst>
              <a:ext uri="{FF2B5EF4-FFF2-40B4-BE49-F238E27FC236}">
                <a16:creationId xmlns:a16="http://schemas.microsoft.com/office/drawing/2014/main" id="{43EFAD46-0C01-8744-B2A5-529A1B461ECD}"/>
              </a:ext>
            </a:extLst>
          </p:cNvPr>
          <p:cNvSpPr>
            <a:spLocks noGrp="1"/>
          </p:cNvSpPr>
          <p:nvPr>
            <p:ph type="body" sz="quarter" idx="16"/>
          </p:nvPr>
        </p:nvSpPr>
        <p:spPr/>
        <p:txBody>
          <a:bodyPr/>
          <a:lstStyle/>
          <a:p>
            <a:r>
              <a:rPr lang="nl-NL" dirty="0"/>
              <a:t>Student </a:t>
            </a:r>
            <a:r>
              <a:rPr lang="nl-NL" dirty="0" err="1"/>
              <a:t>Climate</a:t>
            </a:r>
            <a:r>
              <a:rPr lang="nl-NL" dirty="0"/>
              <a:t> </a:t>
            </a:r>
            <a:r>
              <a:rPr lang="nl-NL" dirty="0" err="1"/>
              <a:t>Physics</a:t>
            </a:r>
            <a:endParaRPr lang="nl-NL" dirty="0"/>
          </a:p>
        </p:txBody>
      </p:sp>
      <p:sp>
        <p:nvSpPr>
          <p:cNvPr id="6" name="Titel 5">
            <a:extLst>
              <a:ext uri="{FF2B5EF4-FFF2-40B4-BE49-F238E27FC236}">
                <a16:creationId xmlns:a16="http://schemas.microsoft.com/office/drawing/2014/main" id="{3DC10616-FA6C-AB4C-8F84-7696C7142C5C}"/>
              </a:ext>
            </a:extLst>
          </p:cNvPr>
          <p:cNvSpPr>
            <a:spLocks noGrp="1"/>
          </p:cNvSpPr>
          <p:nvPr>
            <p:ph type="ctrTitle"/>
          </p:nvPr>
        </p:nvSpPr>
        <p:spPr/>
        <p:txBody>
          <a:bodyPr/>
          <a:lstStyle/>
          <a:p>
            <a:r>
              <a:rPr lang="en-US" b="0" i="0" dirty="0">
                <a:effectLst/>
                <a:latin typeface="Arial" panose="020B0604020202020204" pitchFamily="34" charset="0"/>
              </a:rPr>
              <a:t>Impact of aviation on Cirrus Cloud Formation within European airspace</a:t>
            </a:r>
            <a:br>
              <a:rPr lang="en-US" b="0" i="0" dirty="0">
                <a:effectLst/>
                <a:latin typeface="Arial" panose="020B0604020202020204" pitchFamily="34" charset="0"/>
              </a:rPr>
            </a:br>
            <a:r>
              <a:rPr lang="en-US" b="0" i="0" dirty="0">
                <a:effectLst/>
                <a:latin typeface="Arial" panose="020B0604020202020204" pitchFamily="34" charset="0"/>
              </a:rPr>
              <a:t>-</a:t>
            </a:r>
            <a:br>
              <a:rPr lang="en-US" b="0" i="0" dirty="0">
                <a:effectLst/>
                <a:latin typeface="Arial" panose="020B0604020202020204" pitchFamily="34" charset="0"/>
              </a:rPr>
            </a:br>
            <a:r>
              <a:rPr lang="en-US" b="0" i="0" dirty="0">
                <a:effectLst/>
                <a:latin typeface="Arial" panose="020B0604020202020204" pitchFamily="34" charset="0"/>
              </a:rPr>
              <a:t>Update </a:t>
            </a:r>
            <a:r>
              <a:rPr lang="en-US" i="0" dirty="0">
                <a:latin typeface="Arial" panose="020B0604020202020204" pitchFamily="34" charset="0"/>
              </a:rPr>
              <a:t>V</a:t>
            </a:r>
            <a:endParaRPr lang="nl-NL" dirty="0"/>
          </a:p>
        </p:txBody>
      </p:sp>
    </p:spTree>
    <p:extLst>
      <p:ext uri="{BB962C8B-B14F-4D97-AF65-F5344CB8AC3E}">
        <p14:creationId xmlns:p14="http://schemas.microsoft.com/office/powerpoint/2010/main" val="336834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3" name="Tekstvak 12">
            <a:extLst>
              <a:ext uri="{FF2B5EF4-FFF2-40B4-BE49-F238E27FC236}">
                <a16:creationId xmlns:a16="http://schemas.microsoft.com/office/drawing/2014/main" id="{87FB200E-F236-42F6-9FA7-6BC545548B13}"/>
              </a:ext>
            </a:extLst>
          </p:cNvPr>
          <p:cNvSpPr txBox="1"/>
          <p:nvPr/>
        </p:nvSpPr>
        <p:spPr>
          <a:xfrm>
            <a:off x="500828" y="1313796"/>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Performance RF model</a:t>
            </a:r>
          </a:p>
        </p:txBody>
      </p:sp>
      <p:sp>
        <p:nvSpPr>
          <p:cNvPr id="11" name="Tekstvak 10">
            <a:extLst>
              <a:ext uri="{FF2B5EF4-FFF2-40B4-BE49-F238E27FC236}">
                <a16:creationId xmlns:a16="http://schemas.microsoft.com/office/drawing/2014/main" id="{1241111B-BEFE-4773-A1DD-5065E0795F31}"/>
              </a:ext>
            </a:extLst>
          </p:cNvPr>
          <p:cNvSpPr txBox="1"/>
          <p:nvPr/>
        </p:nvSpPr>
        <p:spPr>
          <a:xfrm>
            <a:off x="363985" y="2411862"/>
            <a:ext cx="2476870" cy="249299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sz="1800" dirty="0" err="1">
                <a:latin typeface="Open Sans Light" panose="020B0604020202020204" charset="0"/>
                <a:ea typeface="Open Sans Light" panose="020B0604020202020204" charset="0"/>
                <a:cs typeface="Open Sans Light" panose="020B0604020202020204" charset="0"/>
              </a:rPr>
              <a:t>Results</a:t>
            </a:r>
            <a:r>
              <a:rPr lang="nl-NL" sz="1800" dirty="0">
                <a:latin typeface="Open Sans Light" panose="020B0604020202020204" charset="0"/>
                <a:ea typeface="Open Sans Light" panose="020B0604020202020204" charset="0"/>
                <a:cs typeface="Open Sans Light" panose="020B0604020202020204" charset="0"/>
              </a:rPr>
              <a:t> on test data </a:t>
            </a:r>
            <a:r>
              <a:rPr lang="nl-NL" sz="1800" dirty="0" err="1">
                <a:latin typeface="Open Sans Light" panose="020B0604020202020204" charset="0"/>
                <a:ea typeface="Open Sans Light" panose="020B0604020202020204" charset="0"/>
                <a:cs typeface="Open Sans Light" panose="020B0604020202020204" charset="0"/>
              </a:rPr>
              <a:t>disappointing</a:t>
            </a:r>
            <a:r>
              <a:rPr lang="nl-NL" sz="1800" dirty="0">
                <a:latin typeface="Open Sans Light" panose="020B0604020202020204" charset="0"/>
                <a:ea typeface="Open Sans Light" panose="020B0604020202020204" charset="0"/>
                <a:cs typeface="Open Sans Light" panose="020B0604020202020204" charset="0"/>
              </a:rPr>
              <a:t>!</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Oversampling</a:t>
            </a:r>
            <a:r>
              <a:rPr lang="nl-NL" dirty="0">
                <a:latin typeface="Open Sans Light" panose="020B0604020202020204" charset="0"/>
                <a:ea typeface="Open Sans Light" panose="020B0604020202020204" charset="0"/>
                <a:cs typeface="Open Sans Light" panose="020B0604020202020204" charset="0"/>
              </a:rPr>
              <a:t> does </a:t>
            </a:r>
            <a:r>
              <a:rPr lang="nl-NL" dirty="0" err="1">
                <a:latin typeface="Open Sans Light" panose="020B0604020202020204" charset="0"/>
                <a:ea typeface="Open Sans Light" panose="020B0604020202020204" charset="0"/>
                <a:cs typeface="Open Sans Light" panose="020B0604020202020204" charset="0"/>
              </a:rPr>
              <a:t>not</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improve</a:t>
            </a:r>
            <a:r>
              <a:rPr lang="nl-NL" dirty="0">
                <a:latin typeface="Open Sans Light" panose="020B0604020202020204" charset="0"/>
                <a:ea typeface="Open Sans Light" panose="020B0604020202020204" charset="0"/>
                <a:cs typeface="Open Sans Light" panose="020B0604020202020204" charset="0"/>
              </a:rPr>
              <a:t> test performance in </a:t>
            </a:r>
            <a:r>
              <a:rPr lang="nl-NL" dirty="0" err="1">
                <a:latin typeface="Open Sans Light" panose="020B0604020202020204" charset="0"/>
                <a:ea typeface="Open Sans Light" panose="020B0604020202020204" charset="0"/>
                <a:cs typeface="Open Sans Light" panose="020B0604020202020204" charset="0"/>
              </a:rPr>
              <a:t>general</a:t>
            </a: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p>
        </p:txBody>
      </p:sp>
      <p:pic>
        <p:nvPicPr>
          <p:cNvPr id="4" name="Afbeelding 3">
            <a:extLst>
              <a:ext uri="{FF2B5EF4-FFF2-40B4-BE49-F238E27FC236}">
                <a16:creationId xmlns:a16="http://schemas.microsoft.com/office/drawing/2014/main" id="{AAB5E1E3-1925-4E3E-8CD4-CF1D88BAC72B}"/>
              </a:ext>
            </a:extLst>
          </p:cNvPr>
          <p:cNvPicPr>
            <a:picLocks noChangeAspect="1"/>
          </p:cNvPicPr>
          <p:nvPr/>
        </p:nvPicPr>
        <p:blipFill>
          <a:blip r:embed="rId2"/>
          <a:stretch>
            <a:fillRect/>
          </a:stretch>
        </p:blipFill>
        <p:spPr>
          <a:xfrm>
            <a:off x="2840854" y="2144053"/>
            <a:ext cx="9354321" cy="4713947"/>
          </a:xfrm>
          <a:prstGeom prst="rect">
            <a:avLst/>
          </a:prstGeom>
        </p:spPr>
      </p:pic>
      <p:sp>
        <p:nvSpPr>
          <p:cNvPr id="10" name="Tijdelijke aanduiding voor datum 1">
            <a:extLst>
              <a:ext uri="{FF2B5EF4-FFF2-40B4-BE49-F238E27FC236}">
                <a16:creationId xmlns:a16="http://schemas.microsoft.com/office/drawing/2014/main" id="{A4D1F9E9-D5CE-4ED7-9E96-7ED63E6AB992}"/>
              </a:ext>
            </a:extLst>
          </p:cNvPr>
          <p:cNvSpPr>
            <a:spLocks noGrp="1"/>
          </p:cNvSpPr>
          <p:nvPr>
            <p:ph type="dt" sz="half" idx="10"/>
          </p:nvPr>
        </p:nvSpPr>
        <p:spPr>
          <a:xfrm>
            <a:off x="9985375" y="512910"/>
            <a:ext cx="1853435" cy="216025"/>
          </a:xfrm>
        </p:spPr>
        <p:txBody>
          <a:bodyPr/>
          <a:lstStyle/>
          <a:p>
            <a:r>
              <a:rPr lang="nl-NL" dirty="0"/>
              <a:t>14-4-2021</a:t>
            </a:r>
            <a:endParaRPr lang="en-GB" dirty="0"/>
          </a:p>
        </p:txBody>
      </p:sp>
    </p:spTree>
    <p:extLst>
      <p:ext uri="{BB962C8B-B14F-4D97-AF65-F5344CB8AC3E}">
        <p14:creationId xmlns:p14="http://schemas.microsoft.com/office/powerpoint/2010/main" val="1133622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3" name="Tekstvak 12">
            <a:extLst>
              <a:ext uri="{FF2B5EF4-FFF2-40B4-BE49-F238E27FC236}">
                <a16:creationId xmlns:a16="http://schemas.microsoft.com/office/drawing/2014/main" id="{87FB200E-F236-42F6-9FA7-6BC545548B13}"/>
              </a:ext>
            </a:extLst>
          </p:cNvPr>
          <p:cNvSpPr txBox="1"/>
          <p:nvPr/>
        </p:nvSpPr>
        <p:spPr>
          <a:xfrm>
            <a:off x="500828" y="1313796"/>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METEOSAT </a:t>
            </a:r>
            <a:r>
              <a:rPr lang="nl-NL" sz="3200" dirty="0" err="1">
                <a:latin typeface="Open Sans Light" panose="020B0604020202020204" charset="0"/>
                <a:ea typeface="Open Sans Light" panose="020B0604020202020204" charset="0"/>
                <a:cs typeface="Open Sans Light" panose="020B0604020202020204" charset="0"/>
              </a:rPr>
              <a:t>validation</a:t>
            </a:r>
            <a:endParaRPr lang="nl-NL" sz="3200" dirty="0">
              <a:latin typeface="Open Sans Light" panose="020B0604020202020204" charset="0"/>
              <a:ea typeface="Open Sans Light" panose="020B0604020202020204" charset="0"/>
              <a:cs typeface="Open Sans Light" panose="020B0604020202020204" charset="0"/>
            </a:endParaRPr>
          </a:p>
        </p:txBody>
      </p:sp>
      <p:sp>
        <p:nvSpPr>
          <p:cNvPr id="10" name="Tekstvak 9">
            <a:extLst>
              <a:ext uri="{FF2B5EF4-FFF2-40B4-BE49-F238E27FC236}">
                <a16:creationId xmlns:a16="http://schemas.microsoft.com/office/drawing/2014/main" id="{BD3E2737-1D3C-471D-91C6-BAF3F2280A8C}"/>
              </a:ext>
            </a:extLst>
          </p:cNvPr>
          <p:cNvSpPr txBox="1"/>
          <p:nvPr/>
        </p:nvSpPr>
        <p:spPr>
          <a:xfrm>
            <a:off x="500828" y="2182505"/>
            <a:ext cx="2792788" cy="2215991"/>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sz="1800" dirty="0">
                <a:latin typeface="Open Sans Light" panose="020B0604020202020204" charset="0"/>
                <a:ea typeface="Open Sans Light" panose="020B0604020202020204" charset="0"/>
                <a:cs typeface="Open Sans Light" panose="020B0604020202020204" charset="0"/>
              </a:rPr>
              <a:t>Benefit </a:t>
            </a:r>
            <a:r>
              <a:rPr lang="nl-NL" sz="1800" dirty="0" err="1">
                <a:latin typeface="Open Sans Light" panose="020B0604020202020204" charset="0"/>
                <a:ea typeface="Open Sans Light" panose="020B0604020202020204" charset="0"/>
                <a:cs typeface="Open Sans Light" panose="020B0604020202020204" charset="0"/>
              </a:rPr>
              <a:t>from</a:t>
            </a:r>
            <a:r>
              <a:rPr lang="nl-NL" sz="1800" dirty="0">
                <a:latin typeface="Open Sans Light" panose="020B0604020202020204" charset="0"/>
                <a:ea typeface="Open Sans Light" panose="020B0604020202020204" charset="0"/>
                <a:cs typeface="Open Sans Light" panose="020B0604020202020204" charset="0"/>
              </a:rPr>
              <a:t> high </a:t>
            </a:r>
            <a:r>
              <a:rPr lang="nl-NL" sz="1800" dirty="0" err="1">
                <a:latin typeface="Open Sans Light" panose="020B0604020202020204" charset="0"/>
                <a:ea typeface="Open Sans Light" panose="020B0604020202020204" charset="0"/>
                <a:cs typeface="Open Sans Light" panose="020B0604020202020204" charset="0"/>
              </a:rPr>
              <a:t>sensing</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frequency</a:t>
            </a:r>
            <a:r>
              <a:rPr lang="nl-NL" sz="1800" dirty="0">
                <a:latin typeface="Open Sans Light" panose="020B0604020202020204" charset="0"/>
                <a:ea typeface="Open Sans Light" panose="020B0604020202020204" charset="0"/>
                <a:cs typeface="Open Sans Light" panose="020B0604020202020204" charset="0"/>
              </a:rPr>
              <a:t> METEOSAT</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But accurate </a:t>
            </a:r>
            <a:r>
              <a:rPr lang="nl-NL" dirty="0" err="1">
                <a:latin typeface="Open Sans Light" panose="020B0604020202020204" charset="0"/>
                <a:ea typeface="Open Sans Light" panose="020B0604020202020204" charset="0"/>
                <a:cs typeface="Open Sans Light" panose="020B0604020202020204" charset="0"/>
              </a:rPr>
              <a:t>enough</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passive</a:t>
            </a:r>
            <a:r>
              <a:rPr lang="nl-NL" dirty="0">
                <a:latin typeface="Open Sans Light" panose="020B0604020202020204" charset="0"/>
                <a:ea typeface="Open Sans Light" panose="020B0604020202020204" charset="0"/>
                <a:cs typeface="Open Sans Light" panose="020B0604020202020204" charset="0"/>
              </a:rPr>
              <a:t> sensor)</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p>
        </p:txBody>
      </p:sp>
      <p:pic>
        <p:nvPicPr>
          <p:cNvPr id="4" name="Afbeelding 3">
            <a:extLst>
              <a:ext uri="{FF2B5EF4-FFF2-40B4-BE49-F238E27FC236}">
                <a16:creationId xmlns:a16="http://schemas.microsoft.com/office/drawing/2014/main" id="{A03D3520-7C62-45CD-970B-9DCDB666C02C}"/>
              </a:ext>
            </a:extLst>
          </p:cNvPr>
          <p:cNvPicPr>
            <a:picLocks noChangeAspect="1"/>
          </p:cNvPicPr>
          <p:nvPr/>
        </p:nvPicPr>
        <p:blipFill>
          <a:blip r:embed="rId2"/>
          <a:stretch>
            <a:fillRect/>
          </a:stretch>
        </p:blipFill>
        <p:spPr>
          <a:xfrm>
            <a:off x="3522134" y="2426134"/>
            <a:ext cx="8673042" cy="4387476"/>
          </a:xfrm>
          <a:prstGeom prst="rect">
            <a:avLst/>
          </a:prstGeom>
        </p:spPr>
      </p:pic>
      <p:graphicFrame>
        <p:nvGraphicFramePr>
          <p:cNvPr id="5" name="Tabel 5">
            <a:extLst>
              <a:ext uri="{FF2B5EF4-FFF2-40B4-BE49-F238E27FC236}">
                <a16:creationId xmlns:a16="http://schemas.microsoft.com/office/drawing/2014/main" id="{DB5D7264-D717-4EEF-86F7-11B2BF0DDFD7}"/>
              </a:ext>
            </a:extLst>
          </p:cNvPr>
          <p:cNvGraphicFramePr>
            <a:graphicFrameLocks noGrp="1"/>
          </p:cNvGraphicFramePr>
          <p:nvPr>
            <p:extLst>
              <p:ext uri="{D42A27DB-BD31-4B8C-83A1-F6EECF244321}">
                <p14:modId xmlns:p14="http://schemas.microsoft.com/office/powerpoint/2010/main" val="3436882871"/>
              </p:ext>
            </p:extLst>
          </p:nvPr>
        </p:nvGraphicFramePr>
        <p:xfrm>
          <a:off x="4588934" y="292996"/>
          <a:ext cx="5477932" cy="2830719"/>
        </p:xfrm>
        <a:graphic>
          <a:graphicData uri="http://schemas.openxmlformats.org/drawingml/2006/table">
            <a:tbl>
              <a:tblPr firstRow="1" bandRow="1">
                <a:tableStyleId>{D7AC3CCA-C797-4891-BE02-D94E43425B78}</a:tableStyleId>
              </a:tblPr>
              <a:tblGrid>
                <a:gridCol w="1380066">
                  <a:extLst>
                    <a:ext uri="{9D8B030D-6E8A-4147-A177-3AD203B41FA5}">
                      <a16:colId xmlns:a16="http://schemas.microsoft.com/office/drawing/2014/main" val="2891303732"/>
                    </a:ext>
                  </a:extLst>
                </a:gridCol>
                <a:gridCol w="1358900">
                  <a:extLst>
                    <a:ext uri="{9D8B030D-6E8A-4147-A177-3AD203B41FA5}">
                      <a16:colId xmlns:a16="http://schemas.microsoft.com/office/drawing/2014/main" val="895131256"/>
                    </a:ext>
                  </a:extLst>
                </a:gridCol>
                <a:gridCol w="1369483">
                  <a:extLst>
                    <a:ext uri="{9D8B030D-6E8A-4147-A177-3AD203B41FA5}">
                      <a16:colId xmlns:a16="http://schemas.microsoft.com/office/drawing/2014/main" val="3784273591"/>
                    </a:ext>
                  </a:extLst>
                </a:gridCol>
                <a:gridCol w="1369483">
                  <a:extLst>
                    <a:ext uri="{9D8B030D-6E8A-4147-A177-3AD203B41FA5}">
                      <a16:colId xmlns:a16="http://schemas.microsoft.com/office/drawing/2014/main" val="1818818316"/>
                    </a:ext>
                  </a:extLst>
                </a:gridCol>
              </a:tblGrid>
              <a:tr h="583709">
                <a:tc>
                  <a:txBody>
                    <a:bodyPr/>
                    <a:lstStyle/>
                    <a:p>
                      <a:pPr algn="ctr"/>
                      <a:endParaRPr lang="nl-NL" dirty="0"/>
                    </a:p>
                  </a:txBody>
                  <a:tcPr anchor="ctr"/>
                </a:tc>
                <a:tc>
                  <a:txBody>
                    <a:bodyPr/>
                    <a:lstStyle/>
                    <a:p>
                      <a:pPr algn="ctr"/>
                      <a:r>
                        <a:rPr lang="nl-NL" dirty="0"/>
                        <a:t>No cirrus (CALIPSO)</a:t>
                      </a:r>
                    </a:p>
                  </a:txBody>
                  <a:tcPr anchor="ctr"/>
                </a:tc>
                <a:tc>
                  <a:txBody>
                    <a:bodyPr/>
                    <a:lstStyle/>
                    <a:p>
                      <a:pPr algn="ctr"/>
                      <a:r>
                        <a:rPr lang="nl-NL" dirty="0"/>
                        <a:t>Cirrus (CALIPSO)</a:t>
                      </a:r>
                    </a:p>
                  </a:txBody>
                  <a:tcPr anchor="ctr"/>
                </a:tc>
                <a:tc>
                  <a:txBody>
                    <a:bodyPr/>
                    <a:lstStyle/>
                    <a:p>
                      <a:pPr algn="ctr"/>
                      <a:r>
                        <a:rPr lang="nl-NL" dirty="0"/>
                        <a:t>Total</a:t>
                      </a:r>
                    </a:p>
                  </a:txBody>
                  <a:tcPr anchor="ctr"/>
                </a:tc>
                <a:extLst>
                  <a:ext uri="{0D108BD9-81ED-4DB2-BD59-A6C34878D82A}">
                    <a16:rowId xmlns:a16="http://schemas.microsoft.com/office/drawing/2014/main" val="3745902710"/>
                  </a:ext>
                </a:extLst>
              </a:tr>
              <a:tr h="4588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b="1" dirty="0"/>
                        <a:t>No cirrus (METEOSAT)</a:t>
                      </a:r>
                    </a:p>
                    <a:p>
                      <a:pPr algn="ctr"/>
                      <a:endParaRPr lang="nl-NL" dirty="0"/>
                    </a:p>
                  </a:txBody>
                  <a:tcPr anchor="ctr"/>
                </a:tc>
                <a:tc>
                  <a:txBody>
                    <a:bodyPr/>
                    <a:lstStyle/>
                    <a:p>
                      <a:pPr algn="ctr"/>
                      <a:r>
                        <a:rPr lang="nl-NL" b="1" dirty="0">
                          <a:solidFill>
                            <a:schemeClr val="accent4"/>
                          </a:solidFill>
                        </a:rPr>
                        <a:t>2647</a:t>
                      </a:r>
                    </a:p>
                  </a:txBody>
                  <a:tcPr anchor="ctr"/>
                </a:tc>
                <a:tc>
                  <a:txBody>
                    <a:bodyPr/>
                    <a:lstStyle/>
                    <a:p>
                      <a:pPr algn="ctr"/>
                      <a:r>
                        <a:rPr lang="nl-NL" dirty="0">
                          <a:solidFill>
                            <a:srgbClr val="FF0000"/>
                          </a:solidFill>
                        </a:rPr>
                        <a:t>897</a:t>
                      </a:r>
                    </a:p>
                  </a:txBody>
                  <a:tcPr anchor="ctr"/>
                </a:tc>
                <a:tc>
                  <a:txBody>
                    <a:bodyPr/>
                    <a:lstStyle/>
                    <a:p>
                      <a:pPr algn="ctr"/>
                      <a:r>
                        <a:rPr lang="nl-NL" dirty="0"/>
                        <a:t>3544</a:t>
                      </a:r>
                    </a:p>
                  </a:txBody>
                  <a:tcPr anchor="ctr"/>
                </a:tc>
                <a:extLst>
                  <a:ext uri="{0D108BD9-81ED-4DB2-BD59-A6C34878D82A}">
                    <a16:rowId xmlns:a16="http://schemas.microsoft.com/office/drawing/2014/main" val="2455800383"/>
                  </a:ext>
                </a:extLst>
              </a:tr>
              <a:tr h="809681">
                <a:tc>
                  <a:txBody>
                    <a:bodyPr/>
                    <a:lstStyle/>
                    <a:p>
                      <a:pPr algn="ctr"/>
                      <a:r>
                        <a:rPr lang="nl-NL" b="1" dirty="0"/>
                        <a:t>Cirrus (METEOSAT)</a:t>
                      </a:r>
                    </a:p>
                  </a:txBody>
                  <a:tcPr anchor="ctr"/>
                </a:tc>
                <a:tc>
                  <a:txBody>
                    <a:bodyPr/>
                    <a:lstStyle/>
                    <a:p>
                      <a:pPr algn="ctr"/>
                      <a:r>
                        <a:rPr lang="nl-NL" dirty="0">
                          <a:solidFill>
                            <a:srgbClr val="FF0000"/>
                          </a:solidFill>
                        </a:rPr>
                        <a:t>997</a:t>
                      </a:r>
                    </a:p>
                  </a:txBody>
                  <a:tcPr anchor="ctr"/>
                </a:tc>
                <a:tc>
                  <a:txBody>
                    <a:bodyPr/>
                    <a:lstStyle/>
                    <a:p>
                      <a:pPr algn="ctr"/>
                      <a:r>
                        <a:rPr lang="nl-NL" b="1" dirty="0">
                          <a:solidFill>
                            <a:schemeClr val="accent4"/>
                          </a:solidFill>
                        </a:rPr>
                        <a:t>1589</a:t>
                      </a:r>
                    </a:p>
                  </a:txBody>
                  <a:tcPr anchor="ctr"/>
                </a:tc>
                <a:tc>
                  <a:txBody>
                    <a:bodyPr/>
                    <a:lstStyle/>
                    <a:p>
                      <a:pPr algn="ctr"/>
                      <a:r>
                        <a:rPr lang="nl-NL" dirty="0"/>
                        <a:t>2586</a:t>
                      </a:r>
                    </a:p>
                  </a:txBody>
                  <a:tcPr anchor="ctr"/>
                </a:tc>
                <a:extLst>
                  <a:ext uri="{0D108BD9-81ED-4DB2-BD59-A6C34878D82A}">
                    <a16:rowId xmlns:a16="http://schemas.microsoft.com/office/drawing/2014/main" val="1716693273"/>
                  </a:ext>
                </a:extLst>
              </a:tr>
              <a:tr h="466558">
                <a:tc>
                  <a:txBody>
                    <a:bodyPr/>
                    <a:lstStyle/>
                    <a:p>
                      <a:pPr algn="ctr"/>
                      <a:r>
                        <a:rPr lang="nl-NL" b="1" dirty="0"/>
                        <a:t>Total</a:t>
                      </a:r>
                    </a:p>
                  </a:txBody>
                  <a:tcPr anchor="ctr"/>
                </a:tc>
                <a:tc>
                  <a:txBody>
                    <a:bodyPr/>
                    <a:lstStyle/>
                    <a:p>
                      <a:pPr algn="ctr"/>
                      <a:r>
                        <a:rPr lang="nl-NL" dirty="0"/>
                        <a:t>3644</a:t>
                      </a:r>
                    </a:p>
                  </a:txBody>
                  <a:tcPr anchor="ctr"/>
                </a:tc>
                <a:tc>
                  <a:txBody>
                    <a:bodyPr/>
                    <a:lstStyle/>
                    <a:p>
                      <a:pPr algn="ctr"/>
                      <a:r>
                        <a:rPr lang="nl-NL" dirty="0"/>
                        <a:t>2486</a:t>
                      </a:r>
                    </a:p>
                  </a:txBody>
                  <a:tcPr anchor="ctr"/>
                </a:tc>
                <a:tc>
                  <a:txBody>
                    <a:bodyPr/>
                    <a:lstStyle/>
                    <a:p>
                      <a:pPr algn="ctr"/>
                      <a:r>
                        <a:rPr lang="nl-NL" dirty="0"/>
                        <a:t>6130</a:t>
                      </a:r>
                    </a:p>
                  </a:txBody>
                  <a:tcPr anchor="ctr"/>
                </a:tc>
                <a:extLst>
                  <a:ext uri="{0D108BD9-81ED-4DB2-BD59-A6C34878D82A}">
                    <a16:rowId xmlns:a16="http://schemas.microsoft.com/office/drawing/2014/main" val="1028100783"/>
                  </a:ext>
                </a:extLst>
              </a:tr>
            </a:tbl>
          </a:graphicData>
        </a:graphic>
      </p:graphicFrame>
      <p:sp>
        <p:nvSpPr>
          <p:cNvPr id="11" name="Tijdelijke aanduiding voor datum 1">
            <a:extLst>
              <a:ext uri="{FF2B5EF4-FFF2-40B4-BE49-F238E27FC236}">
                <a16:creationId xmlns:a16="http://schemas.microsoft.com/office/drawing/2014/main" id="{236013D2-25EB-4756-8E06-805195FD7366}"/>
              </a:ext>
            </a:extLst>
          </p:cNvPr>
          <p:cNvSpPr>
            <a:spLocks noGrp="1"/>
          </p:cNvSpPr>
          <p:nvPr>
            <p:ph type="dt" sz="half" idx="10"/>
          </p:nvPr>
        </p:nvSpPr>
        <p:spPr>
          <a:xfrm>
            <a:off x="9985375" y="512910"/>
            <a:ext cx="1853435" cy="216025"/>
          </a:xfrm>
        </p:spPr>
        <p:txBody>
          <a:bodyPr/>
          <a:lstStyle/>
          <a:p>
            <a:r>
              <a:rPr lang="nl-NL" dirty="0"/>
              <a:t>14-4-2021</a:t>
            </a:r>
            <a:endParaRPr lang="en-GB" dirty="0"/>
          </a:p>
        </p:txBody>
      </p:sp>
    </p:spTree>
    <p:extLst>
      <p:ext uri="{BB962C8B-B14F-4D97-AF65-F5344CB8AC3E}">
        <p14:creationId xmlns:p14="http://schemas.microsoft.com/office/powerpoint/2010/main" val="1203837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449563" y="1250730"/>
            <a:ext cx="7885140"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METEOSAT analysis</a:t>
            </a:r>
          </a:p>
        </p:txBody>
      </p:sp>
      <p:sp>
        <p:nvSpPr>
          <p:cNvPr id="8" name="Tekstvak 7">
            <a:extLst>
              <a:ext uri="{FF2B5EF4-FFF2-40B4-BE49-F238E27FC236}">
                <a16:creationId xmlns:a16="http://schemas.microsoft.com/office/drawing/2014/main" id="{42843F09-7651-4478-9ED8-950DEF81455A}"/>
              </a:ext>
            </a:extLst>
          </p:cNvPr>
          <p:cNvSpPr txBox="1"/>
          <p:nvPr/>
        </p:nvSpPr>
        <p:spPr>
          <a:xfrm>
            <a:off x="449563" y="2264968"/>
            <a:ext cx="2987904" cy="4154984"/>
          </a:xfrm>
          <a:prstGeom prst="rect">
            <a:avLst/>
          </a:prstGeom>
          <a:noFill/>
        </p:spPr>
        <p:txBody>
          <a:bodyPr wrap="square" lIns="0" tIns="0" rIns="0" bIns="0" rtlCol="0">
            <a:spAutoFit/>
          </a:bodyPr>
          <a:lstStyle/>
          <a:p>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Use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one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month</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March</a:t>
            </a:r>
            <a:r>
              <a:rPr lang="nl-NL" dirty="0">
                <a:latin typeface="Open Sans Light" panose="020B0604020202020204" charset="0"/>
                <a:ea typeface="Open Sans Light" panose="020B0604020202020204" charset="0"/>
                <a:cs typeface="Open Sans Light" panose="020B0604020202020204" charset="0"/>
              </a:rPr>
              <a:t> 2015)</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Air traffic data </a:t>
            </a:r>
            <a:r>
              <a:rPr lang="nl-NL" dirty="0" err="1">
                <a:latin typeface="Open Sans Light" panose="020B0604020202020204" charset="0"/>
                <a:ea typeface="Open Sans Light" panose="020B0604020202020204" charset="0"/>
                <a:cs typeface="Open Sans Light" panose="020B0604020202020204" charset="0"/>
              </a:rPr>
              <a:t>fully</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interpolated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nearly</a:t>
            </a:r>
            <a:r>
              <a:rPr lang="nl-NL" dirty="0">
                <a:latin typeface="Open Sans Light" panose="020B0604020202020204" charset="0"/>
                <a:ea typeface="Open Sans Light" panose="020B0604020202020204" charset="0"/>
                <a:cs typeface="Open Sans Light" panose="020B0604020202020204" charset="0"/>
              </a:rPr>
              <a:t> 10M datapoints)</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Strategy</a:t>
            </a:r>
            <a:r>
              <a:rPr lang="nl-NL" dirty="0">
                <a:latin typeface="Open Sans Light" panose="020B0604020202020204" charset="0"/>
                <a:ea typeface="Open Sans Light" panose="020B0604020202020204" charset="0"/>
                <a:cs typeface="Open Sans Light" panose="020B0604020202020204" charset="0"/>
              </a:rPr>
              <a:t>: bin </a:t>
            </a:r>
            <a:r>
              <a:rPr lang="nl-NL" dirty="0" err="1">
                <a:latin typeface="Open Sans Light" panose="020B0604020202020204" charset="0"/>
                <a:ea typeface="Open Sans Light" panose="020B0604020202020204" charset="0"/>
                <a:cs typeface="Open Sans Light" panose="020B0604020202020204" charset="0"/>
              </a:rPr>
              <a:t>cells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based</a:t>
            </a:r>
            <a:r>
              <a:rPr lang="nl-NL" dirty="0">
                <a:latin typeface="Open Sans Light" panose="020B0604020202020204" charset="0"/>
                <a:ea typeface="Open Sans Light" panose="020B0604020202020204" charset="0"/>
                <a:cs typeface="Open Sans Light" panose="020B0604020202020204" charset="0"/>
              </a:rPr>
              <a:t> on Temp, RH &amp; </a:t>
            </a:r>
            <a:r>
              <a:rPr lang="nl-NL" dirty="0" err="1">
                <a:latin typeface="Open Sans Light" panose="020B0604020202020204" charset="0"/>
                <a:ea typeface="Open Sans Light" panose="020B0604020202020204" charset="0"/>
                <a:cs typeface="Open Sans Light" panose="020B0604020202020204" charset="0"/>
              </a:rPr>
              <a:t>Pres.lvl</a:t>
            </a:r>
            <a:r>
              <a:rPr lang="nl-NL" dirty="0">
                <a:latin typeface="Open Sans Light" panose="020B0604020202020204" charset="0"/>
                <a:ea typeface="Open Sans Light" panose="020B0604020202020204" charset="0"/>
                <a:cs typeface="Open Sans Light" panose="020B0604020202020204" charset="0"/>
              </a:rPr>
              <a:t>?</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Within</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those</a:t>
            </a:r>
            <a:r>
              <a:rPr lang="nl-NL" dirty="0">
                <a:latin typeface="Open Sans Light" panose="020B0604020202020204" charset="0"/>
                <a:ea typeface="Open Sans Light" panose="020B0604020202020204" charset="0"/>
                <a:cs typeface="Open Sans Light" panose="020B0604020202020204" charset="0"/>
              </a:rPr>
              <a:t> bins, sample on air traffic </a:t>
            </a:r>
            <a:r>
              <a:rPr lang="nl-NL" dirty="0" err="1">
                <a:latin typeface="Open Sans Light" panose="020B0604020202020204" charset="0"/>
                <a:ea typeface="Open Sans Light" panose="020B0604020202020204" charset="0"/>
                <a:cs typeface="Open Sans Light" panose="020B0604020202020204" charset="0"/>
              </a:rPr>
              <a:t>density</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Mannstein</a:t>
            </a:r>
            <a:r>
              <a:rPr lang="nl-NL" dirty="0">
                <a:latin typeface="Open Sans Light" panose="020B0604020202020204" charset="0"/>
                <a:ea typeface="Open Sans Light" panose="020B0604020202020204" charset="0"/>
                <a:cs typeface="Open Sans Light" panose="020B0604020202020204" charset="0"/>
              </a:rPr>
              <a:t> &amp; Ulrich paper, 2005)</a:t>
            </a:r>
          </a:p>
        </p:txBody>
      </p:sp>
      <p:pic>
        <p:nvPicPr>
          <p:cNvPr id="3" name="Afbeelding 2">
            <a:extLst>
              <a:ext uri="{FF2B5EF4-FFF2-40B4-BE49-F238E27FC236}">
                <a16:creationId xmlns:a16="http://schemas.microsoft.com/office/drawing/2014/main" id="{6C60FD7D-76F4-4375-B12A-4F02A86EAE53}"/>
              </a:ext>
            </a:extLst>
          </p:cNvPr>
          <p:cNvPicPr>
            <a:picLocks noChangeAspect="1"/>
          </p:cNvPicPr>
          <p:nvPr/>
        </p:nvPicPr>
        <p:blipFill>
          <a:blip r:embed="rId2"/>
          <a:stretch>
            <a:fillRect/>
          </a:stretch>
        </p:blipFill>
        <p:spPr>
          <a:xfrm>
            <a:off x="3437467" y="2264968"/>
            <a:ext cx="8647642" cy="4130908"/>
          </a:xfrm>
          <a:prstGeom prst="rect">
            <a:avLst/>
          </a:prstGeom>
        </p:spPr>
      </p:pic>
      <p:sp>
        <p:nvSpPr>
          <p:cNvPr id="10" name="Tijdelijke aanduiding voor datum 1">
            <a:extLst>
              <a:ext uri="{FF2B5EF4-FFF2-40B4-BE49-F238E27FC236}">
                <a16:creationId xmlns:a16="http://schemas.microsoft.com/office/drawing/2014/main" id="{3B16E9F6-1CDE-471A-9492-1D6E6F15870B}"/>
              </a:ext>
            </a:extLst>
          </p:cNvPr>
          <p:cNvSpPr>
            <a:spLocks noGrp="1"/>
          </p:cNvSpPr>
          <p:nvPr>
            <p:ph type="dt" sz="half" idx="10"/>
          </p:nvPr>
        </p:nvSpPr>
        <p:spPr>
          <a:xfrm>
            <a:off x="9985375" y="512910"/>
            <a:ext cx="1853435" cy="216025"/>
          </a:xfrm>
        </p:spPr>
        <p:txBody>
          <a:bodyPr/>
          <a:lstStyle/>
          <a:p>
            <a:r>
              <a:rPr lang="nl-NL" dirty="0"/>
              <a:t>14-4-2021</a:t>
            </a:r>
            <a:endParaRPr lang="en-GB" dirty="0"/>
          </a:p>
        </p:txBody>
      </p:sp>
    </p:spTree>
    <p:extLst>
      <p:ext uri="{BB962C8B-B14F-4D97-AF65-F5344CB8AC3E}">
        <p14:creationId xmlns:p14="http://schemas.microsoft.com/office/powerpoint/2010/main" val="259148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9" name="Tekstvak 8">
            <a:extLst>
              <a:ext uri="{FF2B5EF4-FFF2-40B4-BE49-F238E27FC236}">
                <a16:creationId xmlns:a16="http://schemas.microsoft.com/office/drawing/2014/main" id="{A127A59C-8ACA-4895-A90F-7F5CB3A54048}"/>
              </a:ext>
            </a:extLst>
          </p:cNvPr>
          <p:cNvSpPr txBox="1"/>
          <p:nvPr/>
        </p:nvSpPr>
        <p:spPr>
          <a:xfrm>
            <a:off x="449563" y="1250730"/>
            <a:ext cx="7885140" cy="492443"/>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Progress</a:t>
            </a:r>
            <a:r>
              <a:rPr lang="nl-NL" sz="3200" dirty="0">
                <a:latin typeface="Open Sans Light" panose="020B0604020202020204" charset="0"/>
                <a:ea typeface="Open Sans Light" panose="020B0604020202020204" charset="0"/>
                <a:cs typeface="Open Sans Light" panose="020B0604020202020204" charset="0"/>
              </a:rPr>
              <a:t> made</a:t>
            </a:r>
          </a:p>
        </p:txBody>
      </p:sp>
      <p:sp>
        <p:nvSpPr>
          <p:cNvPr id="8" name="Tekstvak 7">
            <a:extLst>
              <a:ext uri="{FF2B5EF4-FFF2-40B4-BE49-F238E27FC236}">
                <a16:creationId xmlns:a16="http://schemas.microsoft.com/office/drawing/2014/main" id="{42843F09-7651-4478-9ED8-950DEF81455A}"/>
              </a:ext>
            </a:extLst>
          </p:cNvPr>
          <p:cNvSpPr txBox="1"/>
          <p:nvPr/>
        </p:nvSpPr>
        <p:spPr>
          <a:xfrm>
            <a:off x="449563" y="2264968"/>
            <a:ext cx="7527789" cy="2215991"/>
          </a:xfrm>
          <a:prstGeom prst="rect">
            <a:avLst/>
          </a:prstGeom>
          <a:noFill/>
        </p:spPr>
        <p:txBody>
          <a:bodyPr wrap="square" lIns="0" tIns="0" rIns="0" bIns="0" rtlCol="0">
            <a:spAutoFit/>
          </a:bodyPr>
          <a:lstStyle/>
          <a:p>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Some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improvements</a:t>
            </a:r>
            <a:r>
              <a:rPr lang="nl-NL" dirty="0">
                <a:latin typeface="Open Sans Light" panose="020B0604020202020204" charset="0"/>
                <a:ea typeface="Open Sans Light" panose="020B0604020202020204" charset="0"/>
                <a:cs typeface="Open Sans Light" panose="020B0604020202020204" charset="0"/>
              </a:rPr>
              <a:t> on time series analysis</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RF model </a:t>
            </a:r>
            <a:r>
              <a:rPr lang="nl-NL" dirty="0" err="1">
                <a:latin typeface="Open Sans Light" panose="020B0604020202020204" charset="0"/>
                <a:ea typeface="Open Sans Light" panose="020B0604020202020204" charset="0"/>
                <a:cs typeface="Open Sans Light" panose="020B0604020202020204" charset="0"/>
              </a:rPr>
              <a:t>evaluation</a:t>
            </a: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Validation</a:t>
            </a:r>
            <a:r>
              <a:rPr lang="nl-NL" dirty="0">
                <a:latin typeface="Open Sans Light" panose="020B0604020202020204" charset="0"/>
                <a:ea typeface="Open Sans Light" panose="020B0604020202020204" charset="0"/>
                <a:cs typeface="Open Sans Light" panose="020B0604020202020204" charset="0"/>
              </a:rPr>
              <a:t> METEOSAT data</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Started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analyzing</a:t>
            </a:r>
            <a:r>
              <a:rPr lang="nl-NL" dirty="0">
                <a:latin typeface="Open Sans Light" panose="020B0604020202020204" charset="0"/>
                <a:ea typeface="Open Sans Light" panose="020B0604020202020204" charset="0"/>
                <a:cs typeface="Open Sans Light" panose="020B0604020202020204" charset="0"/>
              </a:rPr>
              <a:t> METEOSAT data </a:t>
            </a:r>
            <a:r>
              <a:rPr lang="nl-NL" dirty="0" err="1">
                <a:latin typeface="Open Sans Light" panose="020B0604020202020204" charset="0"/>
                <a:ea typeface="Open Sans Light" panose="020B0604020202020204" charset="0"/>
                <a:cs typeface="Open Sans Light" panose="020B0604020202020204" charset="0"/>
              </a:rPr>
              <a:t>vs</a:t>
            </a:r>
            <a:r>
              <a:rPr lang="nl-NL" dirty="0">
                <a:latin typeface="Open Sans Light" panose="020B0604020202020204" charset="0"/>
                <a:ea typeface="Open Sans Light" panose="020B0604020202020204" charset="0"/>
                <a:cs typeface="Open Sans Light" panose="020B0604020202020204" charset="0"/>
              </a:rPr>
              <a:t> ATD</a:t>
            </a:r>
          </a:p>
        </p:txBody>
      </p:sp>
      <p:sp>
        <p:nvSpPr>
          <p:cNvPr id="10" name="Tijdelijke aanduiding voor datum 1">
            <a:extLst>
              <a:ext uri="{FF2B5EF4-FFF2-40B4-BE49-F238E27FC236}">
                <a16:creationId xmlns:a16="http://schemas.microsoft.com/office/drawing/2014/main" id="{B99EDB21-953C-4C7E-B491-9EB0DCC7B5FF}"/>
              </a:ext>
            </a:extLst>
          </p:cNvPr>
          <p:cNvSpPr>
            <a:spLocks noGrp="1"/>
          </p:cNvSpPr>
          <p:nvPr>
            <p:ph type="dt" sz="half" idx="10"/>
          </p:nvPr>
        </p:nvSpPr>
        <p:spPr>
          <a:xfrm>
            <a:off x="9985375" y="512910"/>
            <a:ext cx="1853435" cy="216025"/>
          </a:xfrm>
        </p:spPr>
        <p:txBody>
          <a:bodyPr/>
          <a:lstStyle/>
          <a:p>
            <a:r>
              <a:rPr lang="nl-NL" dirty="0"/>
              <a:t>14-4-2021</a:t>
            </a:r>
            <a:endParaRPr lang="en-GB" dirty="0"/>
          </a:p>
        </p:txBody>
      </p:sp>
    </p:spTree>
    <p:extLst>
      <p:ext uri="{BB962C8B-B14F-4D97-AF65-F5344CB8AC3E}">
        <p14:creationId xmlns:p14="http://schemas.microsoft.com/office/powerpoint/2010/main" val="4091433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601752"/>
          </a:xfrm>
        </p:spPr>
        <p:txBody>
          <a:bodyPr/>
          <a:lstStyle/>
          <a:p>
            <a:r>
              <a:rPr lang="nl-NL" dirty="0"/>
              <a:t>Cirrus data project</a:t>
            </a:r>
          </a:p>
        </p:txBody>
      </p:sp>
      <p:sp>
        <p:nvSpPr>
          <p:cNvPr id="10" name="Tekstvak 9">
            <a:extLst>
              <a:ext uri="{FF2B5EF4-FFF2-40B4-BE49-F238E27FC236}">
                <a16:creationId xmlns:a16="http://schemas.microsoft.com/office/drawing/2014/main" id="{1A3C8EA4-0521-4A70-8F17-62AD8F9D1022}"/>
              </a:ext>
            </a:extLst>
          </p:cNvPr>
          <p:cNvSpPr txBox="1"/>
          <p:nvPr/>
        </p:nvSpPr>
        <p:spPr>
          <a:xfrm>
            <a:off x="580727" y="1267058"/>
            <a:ext cx="5596759" cy="984885"/>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Temporal</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coverage</a:t>
            </a:r>
            <a:r>
              <a:rPr lang="nl-NL" sz="3200" dirty="0">
                <a:latin typeface="Open Sans Light" panose="020B0604020202020204" charset="0"/>
                <a:ea typeface="Open Sans Light" panose="020B0604020202020204" charset="0"/>
                <a:cs typeface="Open Sans Light" panose="020B0604020202020204" charset="0"/>
              </a:rPr>
              <a:t> </a:t>
            </a:r>
          </a:p>
          <a:p>
            <a:r>
              <a:rPr lang="nl-NL" sz="3200" dirty="0">
                <a:latin typeface="Open Sans Light" panose="020B0604020202020204" charset="0"/>
                <a:ea typeface="Open Sans Light" panose="020B0604020202020204" charset="0"/>
                <a:cs typeface="Open Sans Light" panose="020B0604020202020204" charset="0"/>
              </a:rPr>
              <a:t>CALIPSO – </a:t>
            </a:r>
            <a:r>
              <a:rPr lang="nl-NL" sz="3200" b="1" dirty="0" err="1">
                <a:latin typeface="Open Sans Light" panose="020B0604020202020204" charset="0"/>
                <a:ea typeface="Open Sans Light" panose="020B0604020202020204" charset="0"/>
                <a:cs typeface="Open Sans Light" panose="020B0604020202020204" charset="0"/>
              </a:rPr>
              <a:t>All</a:t>
            </a:r>
            <a:r>
              <a:rPr lang="nl-NL" sz="3200" b="1" dirty="0">
                <a:latin typeface="Open Sans Light" panose="020B0604020202020204" charset="0"/>
                <a:ea typeface="Open Sans Light" panose="020B0604020202020204" charset="0"/>
                <a:cs typeface="Open Sans Light" panose="020B0604020202020204" charset="0"/>
              </a:rPr>
              <a:t> </a:t>
            </a:r>
            <a:r>
              <a:rPr lang="nl-NL" sz="3200" b="1" dirty="0" err="1">
                <a:latin typeface="Open Sans Light" panose="020B0604020202020204" charset="0"/>
                <a:ea typeface="Open Sans Light" panose="020B0604020202020204" charset="0"/>
                <a:cs typeface="Open Sans Light" panose="020B0604020202020204" charset="0"/>
              </a:rPr>
              <a:t>months</a:t>
            </a:r>
            <a:endParaRPr lang="nl-NL" sz="3200" b="1" dirty="0">
              <a:latin typeface="Open Sans Light" panose="020B0604020202020204" charset="0"/>
              <a:ea typeface="Open Sans Light" panose="020B0604020202020204" charset="0"/>
              <a:cs typeface="Open Sans Light" panose="020B0604020202020204" charset="0"/>
            </a:endParaRPr>
          </a:p>
        </p:txBody>
      </p:sp>
      <p:sp>
        <p:nvSpPr>
          <p:cNvPr id="13" name="Tekstvak 12">
            <a:extLst>
              <a:ext uri="{FF2B5EF4-FFF2-40B4-BE49-F238E27FC236}">
                <a16:creationId xmlns:a16="http://schemas.microsoft.com/office/drawing/2014/main" id="{90428FB7-9EB6-4866-8B49-947594E48FAF}"/>
              </a:ext>
            </a:extLst>
          </p:cNvPr>
          <p:cNvSpPr txBox="1"/>
          <p:nvPr/>
        </p:nvSpPr>
        <p:spPr>
          <a:xfrm>
            <a:off x="310718" y="2872797"/>
            <a:ext cx="2920753" cy="276998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sz="1800" dirty="0" err="1">
                <a:latin typeface="Open Sans Light" panose="020B0604020202020204" charset="0"/>
                <a:ea typeface="Open Sans Light" panose="020B0604020202020204" charset="0"/>
                <a:cs typeface="Open Sans Light" panose="020B0604020202020204" charset="0"/>
              </a:rPr>
              <a:t>Overpasses</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mostly</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after</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midnight</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and</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around</a:t>
            </a:r>
            <a:r>
              <a:rPr lang="nl-NL" sz="1800" dirty="0">
                <a:latin typeface="Open Sans Light" panose="020B0604020202020204" charset="0"/>
                <a:ea typeface="Open Sans Light" panose="020B0604020202020204" charset="0"/>
                <a:cs typeface="Open Sans Light" panose="020B0604020202020204" charset="0"/>
              </a:rPr>
              <a:t> </a:t>
            </a:r>
            <a:r>
              <a:rPr lang="nl-NL" sz="1800" dirty="0" err="1">
                <a:latin typeface="Open Sans Light" panose="020B0604020202020204" charset="0"/>
                <a:ea typeface="Open Sans Light" panose="020B0604020202020204" charset="0"/>
                <a:cs typeface="Open Sans Light" panose="020B0604020202020204" charset="0"/>
              </a:rPr>
              <a:t>noon</a:t>
            </a:r>
            <a:endParaRPr lang="nl-NL" sz="1800"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Times </a:t>
            </a:r>
            <a:r>
              <a:rPr lang="nl-NL" dirty="0" err="1">
                <a:latin typeface="Open Sans Light" panose="020B0604020202020204" charset="0"/>
                <a:ea typeface="Open Sans Light" panose="020B0604020202020204" charset="0"/>
                <a:cs typeface="Open Sans Light" panose="020B0604020202020204" charset="0"/>
              </a:rPr>
              <a:t>shown</a:t>
            </a:r>
            <a:r>
              <a:rPr lang="nl-NL" dirty="0">
                <a:latin typeface="Open Sans Light" panose="020B0604020202020204" charset="0"/>
                <a:ea typeface="Open Sans Light" panose="020B0604020202020204" charset="0"/>
                <a:cs typeface="Open Sans Light" panose="020B0604020202020204" charset="0"/>
              </a:rPr>
              <a:t> is UTC time</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What</a:t>
            </a:r>
            <a:r>
              <a:rPr lang="nl-NL" dirty="0">
                <a:latin typeface="Open Sans Light" panose="020B0604020202020204" charset="0"/>
                <a:ea typeface="Open Sans Light" panose="020B0604020202020204" charset="0"/>
                <a:cs typeface="Open Sans Light" panose="020B0604020202020204" charset="0"/>
              </a:rPr>
              <a:t> is </a:t>
            </a:r>
            <a:r>
              <a:rPr lang="nl-NL" dirty="0" err="1">
                <a:latin typeface="Open Sans Light" panose="020B0604020202020204" charset="0"/>
                <a:ea typeface="Open Sans Light" panose="020B0604020202020204" charset="0"/>
                <a:cs typeface="Open Sans Light" panose="020B0604020202020204" charset="0"/>
              </a:rPr>
              <a:t>the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difference</a:t>
            </a:r>
            <a:r>
              <a:rPr lang="nl-NL" dirty="0">
                <a:latin typeface="Open Sans Light" panose="020B0604020202020204" charset="0"/>
                <a:ea typeface="Open Sans Light" panose="020B0604020202020204" charset="0"/>
                <a:cs typeface="Open Sans Light" panose="020B0604020202020204" charset="0"/>
              </a:rPr>
              <a:t> in cover </a:t>
            </a:r>
            <a:r>
              <a:rPr lang="nl-NL" dirty="0" err="1">
                <a:latin typeface="Open Sans Light" panose="020B0604020202020204" charset="0"/>
                <a:ea typeface="Open Sans Light" panose="020B0604020202020204" charset="0"/>
                <a:cs typeface="Open Sans Light" panose="020B0604020202020204" charset="0"/>
              </a:rPr>
              <a:t>between</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day</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night</a:t>
            </a:r>
            <a:r>
              <a:rPr lang="nl-NL" dirty="0">
                <a:latin typeface="Open Sans Light" panose="020B0604020202020204" charset="0"/>
                <a:ea typeface="Open Sans Light" panose="020B0604020202020204" charset="0"/>
                <a:cs typeface="Open Sans Light" panose="020B0604020202020204" charset="0"/>
              </a:rPr>
              <a:t>?</a:t>
            </a:r>
          </a:p>
          <a:p>
            <a:pPr marL="285750" indent="-285750">
              <a:buFont typeface="Arial" panose="020B0604020202020204" pitchFamily="34" charset="0"/>
              <a:buChar char="•"/>
            </a:pPr>
            <a:endParaRPr lang="nl-NL" dirty="0"/>
          </a:p>
        </p:txBody>
      </p:sp>
      <p:sp>
        <p:nvSpPr>
          <p:cNvPr id="9" name="Tijdelijke aanduiding voor datum 1">
            <a:extLst>
              <a:ext uri="{FF2B5EF4-FFF2-40B4-BE49-F238E27FC236}">
                <a16:creationId xmlns:a16="http://schemas.microsoft.com/office/drawing/2014/main" id="{ADC56962-8811-4B44-B774-DAAD40217668}"/>
              </a:ext>
            </a:extLst>
          </p:cNvPr>
          <p:cNvSpPr>
            <a:spLocks noGrp="1"/>
          </p:cNvSpPr>
          <p:nvPr>
            <p:ph type="dt" sz="half" idx="10"/>
          </p:nvPr>
        </p:nvSpPr>
        <p:spPr>
          <a:xfrm>
            <a:off x="9985375" y="512910"/>
            <a:ext cx="1853435" cy="216025"/>
          </a:xfrm>
        </p:spPr>
        <p:txBody>
          <a:bodyPr/>
          <a:lstStyle/>
          <a:p>
            <a:r>
              <a:rPr lang="nl-NL" dirty="0"/>
              <a:t>14-4-2021</a:t>
            </a:r>
            <a:endParaRPr lang="en-GB" dirty="0"/>
          </a:p>
        </p:txBody>
      </p:sp>
      <p:pic>
        <p:nvPicPr>
          <p:cNvPr id="3" name="Afbeelding 2">
            <a:extLst>
              <a:ext uri="{FF2B5EF4-FFF2-40B4-BE49-F238E27FC236}">
                <a16:creationId xmlns:a16="http://schemas.microsoft.com/office/drawing/2014/main" id="{BF8C9217-D12B-4C54-8A41-857150C4B02A}"/>
              </a:ext>
            </a:extLst>
          </p:cNvPr>
          <p:cNvPicPr>
            <a:picLocks noChangeAspect="1"/>
          </p:cNvPicPr>
          <p:nvPr/>
        </p:nvPicPr>
        <p:blipFill>
          <a:blip r:embed="rId2"/>
          <a:stretch>
            <a:fillRect/>
          </a:stretch>
        </p:blipFill>
        <p:spPr>
          <a:xfrm>
            <a:off x="5095783" y="855827"/>
            <a:ext cx="7099392" cy="5940029"/>
          </a:xfrm>
          <a:prstGeom prst="rect">
            <a:avLst/>
          </a:prstGeom>
        </p:spPr>
      </p:pic>
    </p:spTree>
    <p:extLst>
      <p:ext uri="{BB962C8B-B14F-4D97-AF65-F5344CB8AC3E}">
        <p14:creationId xmlns:p14="http://schemas.microsoft.com/office/powerpoint/2010/main" val="275118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601752"/>
          </a:xfrm>
        </p:spPr>
        <p:txBody>
          <a:bodyPr/>
          <a:lstStyle/>
          <a:p>
            <a:r>
              <a:rPr lang="nl-NL" dirty="0"/>
              <a:t>Cirrus data project</a:t>
            </a:r>
          </a:p>
        </p:txBody>
      </p:sp>
      <p:sp>
        <p:nvSpPr>
          <p:cNvPr id="10" name="Tekstvak 9">
            <a:extLst>
              <a:ext uri="{FF2B5EF4-FFF2-40B4-BE49-F238E27FC236}">
                <a16:creationId xmlns:a16="http://schemas.microsoft.com/office/drawing/2014/main" id="{1A3C8EA4-0521-4A70-8F17-62AD8F9D1022}"/>
              </a:ext>
            </a:extLst>
          </p:cNvPr>
          <p:cNvSpPr txBox="1"/>
          <p:nvPr/>
        </p:nvSpPr>
        <p:spPr>
          <a:xfrm>
            <a:off x="580727" y="1267058"/>
            <a:ext cx="5596759" cy="492443"/>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Night</a:t>
            </a:r>
            <a:r>
              <a:rPr lang="nl-NL" sz="3200" dirty="0">
                <a:latin typeface="Open Sans Light" panose="020B0604020202020204" charset="0"/>
                <a:ea typeface="Open Sans Light" panose="020B0604020202020204" charset="0"/>
                <a:cs typeface="Open Sans Light" panose="020B0604020202020204" charset="0"/>
              </a:rPr>
              <a:t> cover </a:t>
            </a:r>
            <a:r>
              <a:rPr lang="nl-NL" sz="3200" dirty="0" err="1">
                <a:latin typeface="Open Sans Light" panose="020B0604020202020204" charset="0"/>
                <a:ea typeface="Open Sans Light" panose="020B0604020202020204" charset="0"/>
                <a:cs typeface="Open Sans Light" panose="020B0604020202020204" charset="0"/>
              </a:rPr>
              <a:t>vs</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day</a:t>
            </a:r>
            <a:endParaRPr lang="nl-NL" sz="3200" b="1" dirty="0">
              <a:latin typeface="Open Sans Light" panose="020B0604020202020204" charset="0"/>
              <a:ea typeface="Open Sans Light" panose="020B0604020202020204" charset="0"/>
              <a:cs typeface="Open Sans Light" panose="020B0604020202020204" charset="0"/>
            </a:endParaRPr>
          </a:p>
        </p:txBody>
      </p:sp>
      <p:sp>
        <p:nvSpPr>
          <p:cNvPr id="13" name="Tekstvak 12">
            <a:extLst>
              <a:ext uri="{FF2B5EF4-FFF2-40B4-BE49-F238E27FC236}">
                <a16:creationId xmlns:a16="http://schemas.microsoft.com/office/drawing/2014/main" id="{90428FB7-9EB6-4866-8B49-947594E48FAF}"/>
              </a:ext>
            </a:extLst>
          </p:cNvPr>
          <p:cNvSpPr txBox="1"/>
          <p:nvPr/>
        </p:nvSpPr>
        <p:spPr>
          <a:xfrm>
            <a:off x="310718" y="2872797"/>
            <a:ext cx="2920753" cy="19389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sz="1800" dirty="0" err="1">
                <a:latin typeface="Open Sans Light" panose="020B0604020202020204" charset="0"/>
                <a:ea typeface="Open Sans Light" panose="020B0604020202020204" charset="0"/>
                <a:cs typeface="Open Sans Light" panose="020B0604020202020204" charset="0"/>
              </a:rPr>
              <a:t>Night</a:t>
            </a:r>
            <a:r>
              <a:rPr lang="nl-NL" dirty="0" err="1">
                <a:latin typeface="Open Sans Light" panose="020B0604020202020204" charset="0"/>
                <a:ea typeface="Open Sans Light" panose="020B0604020202020204" charset="0"/>
                <a:cs typeface="Open Sans Light" panose="020B0604020202020204" charset="0"/>
              </a:rPr>
              <a:t>ly</a:t>
            </a:r>
            <a:r>
              <a:rPr lang="nl-NL" dirty="0">
                <a:latin typeface="Open Sans Light" panose="020B0604020202020204" charset="0"/>
                <a:ea typeface="Open Sans Light" panose="020B0604020202020204" charset="0"/>
                <a:cs typeface="Open Sans Light" panose="020B0604020202020204" charset="0"/>
              </a:rPr>
              <a:t> cirrus cover </a:t>
            </a:r>
            <a:r>
              <a:rPr lang="nl-NL" dirty="0" err="1">
                <a:latin typeface="Open Sans Light" panose="020B0604020202020204" charset="0"/>
                <a:ea typeface="Open Sans Light" panose="020B0604020202020204" charset="0"/>
                <a:cs typeface="Open Sans Light" panose="020B0604020202020204" charset="0"/>
              </a:rPr>
              <a:t>vs</a:t>
            </a:r>
            <a:r>
              <a:rPr lang="nl-NL" dirty="0">
                <a:latin typeface="Open Sans Light" panose="020B0604020202020204" charset="0"/>
                <a:ea typeface="Open Sans Light" panose="020B0604020202020204" charset="0"/>
                <a:cs typeface="Open Sans Light" panose="020B0604020202020204" charset="0"/>
              </a:rPr>
              <a:t> cover </a:t>
            </a:r>
            <a:r>
              <a:rPr lang="nl-NL" dirty="0" err="1">
                <a:latin typeface="Open Sans Light" panose="020B0604020202020204" charset="0"/>
                <a:ea typeface="Open Sans Light" panose="020B0604020202020204" charset="0"/>
                <a:cs typeface="Open Sans Light" panose="020B0604020202020204" charset="0"/>
              </a:rPr>
              <a:t>during</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the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day</a:t>
            </a:r>
            <a:endParaRPr lang="nl-NL" sz="1800"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Generally </a:t>
            </a:r>
            <a:r>
              <a:rPr lang="nl-NL" dirty="0" err="1">
                <a:latin typeface="Open Sans Light" panose="020B0604020202020204" charset="0"/>
                <a:ea typeface="Open Sans Light" panose="020B0604020202020204" charset="0"/>
                <a:cs typeface="Open Sans Light" panose="020B0604020202020204" charset="0"/>
              </a:rPr>
              <a:t>higher</a:t>
            </a:r>
            <a:r>
              <a:rPr lang="nl-NL" dirty="0">
                <a:latin typeface="Open Sans Light" panose="020B0604020202020204" charset="0"/>
                <a:ea typeface="Open Sans Light" panose="020B0604020202020204" charset="0"/>
                <a:cs typeface="Open Sans Light" panose="020B0604020202020204" charset="0"/>
              </a:rPr>
              <a:t> cover </a:t>
            </a:r>
            <a:r>
              <a:rPr lang="nl-NL" dirty="0" err="1">
                <a:latin typeface="Open Sans Light" panose="020B0604020202020204" charset="0"/>
                <a:ea typeface="Open Sans Light" panose="020B0604020202020204" charset="0"/>
                <a:cs typeface="Open Sans Light" panose="020B0604020202020204" charset="0"/>
              </a:rPr>
              <a:t>during</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the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night</a:t>
            </a:r>
            <a:r>
              <a:rPr lang="nl-NL" dirty="0">
                <a:latin typeface="Open Sans Light" panose="020B0604020202020204" charset="0"/>
                <a:ea typeface="Open Sans Light" panose="020B0604020202020204" charset="0"/>
                <a:cs typeface="Open Sans Light" panose="020B0604020202020204" charset="0"/>
              </a:rPr>
              <a:t> -&gt; </a:t>
            </a:r>
            <a:r>
              <a:rPr lang="nl-NL" dirty="0" err="1">
                <a:latin typeface="Open Sans Light" panose="020B0604020202020204" charset="0"/>
                <a:ea typeface="Open Sans Light" panose="020B0604020202020204" charset="0"/>
                <a:cs typeface="Open Sans Light" panose="020B0604020202020204" charset="0"/>
              </a:rPr>
              <a:t>what</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happens</a:t>
            </a:r>
            <a:r>
              <a:rPr lang="nl-NL" dirty="0">
                <a:latin typeface="Open Sans Light" panose="020B0604020202020204" charset="0"/>
                <a:ea typeface="Open Sans Light" panose="020B0604020202020204" charset="0"/>
                <a:cs typeface="Open Sans Light" panose="020B0604020202020204" charset="0"/>
              </a:rPr>
              <a:t> in September?</a:t>
            </a:r>
          </a:p>
          <a:p>
            <a:pPr marL="285750" indent="-285750">
              <a:buFont typeface="Arial" panose="020B0604020202020204" pitchFamily="34" charset="0"/>
              <a:buChar char="•"/>
            </a:pPr>
            <a:endParaRPr lang="nl-NL" dirty="0"/>
          </a:p>
        </p:txBody>
      </p:sp>
      <p:sp>
        <p:nvSpPr>
          <p:cNvPr id="9" name="Tijdelijke aanduiding voor datum 1">
            <a:extLst>
              <a:ext uri="{FF2B5EF4-FFF2-40B4-BE49-F238E27FC236}">
                <a16:creationId xmlns:a16="http://schemas.microsoft.com/office/drawing/2014/main" id="{ADC56962-8811-4B44-B774-DAAD40217668}"/>
              </a:ext>
            </a:extLst>
          </p:cNvPr>
          <p:cNvSpPr>
            <a:spLocks noGrp="1"/>
          </p:cNvSpPr>
          <p:nvPr>
            <p:ph type="dt" sz="half" idx="10"/>
          </p:nvPr>
        </p:nvSpPr>
        <p:spPr>
          <a:xfrm>
            <a:off x="9985375" y="512910"/>
            <a:ext cx="1853435" cy="216025"/>
          </a:xfrm>
        </p:spPr>
        <p:txBody>
          <a:bodyPr/>
          <a:lstStyle/>
          <a:p>
            <a:r>
              <a:rPr lang="nl-NL" dirty="0"/>
              <a:t>14-4-2021</a:t>
            </a:r>
            <a:endParaRPr lang="en-GB" dirty="0"/>
          </a:p>
        </p:txBody>
      </p:sp>
      <p:pic>
        <p:nvPicPr>
          <p:cNvPr id="4" name="Afbeelding 3">
            <a:extLst>
              <a:ext uri="{FF2B5EF4-FFF2-40B4-BE49-F238E27FC236}">
                <a16:creationId xmlns:a16="http://schemas.microsoft.com/office/drawing/2014/main" id="{58F73B66-1AF5-4788-8470-B0F157A286F2}"/>
              </a:ext>
            </a:extLst>
          </p:cNvPr>
          <p:cNvPicPr>
            <a:picLocks noChangeAspect="1"/>
          </p:cNvPicPr>
          <p:nvPr/>
        </p:nvPicPr>
        <p:blipFill>
          <a:blip r:embed="rId2"/>
          <a:stretch>
            <a:fillRect/>
          </a:stretch>
        </p:blipFill>
        <p:spPr>
          <a:xfrm>
            <a:off x="3492680" y="1922974"/>
            <a:ext cx="8702496" cy="4935026"/>
          </a:xfrm>
          <a:prstGeom prst="rect">
            <a:avLst/>
          </a:prstGeom>
        </p:spPr>
      </p:pic>
    </p:spTree>
    <p:extLst>
      <p:ext uri="{BB962C8B-B14F-4D97-AF65-F5344CB8AC3E}">
        <p14:creationId xmlns:p14="http://schemas.microsoft.com/office/powerpoint/2010/main" val="3262232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601752"/>
          </a:xfrm>
        </p:spPr>
        <p:txBody>
          <a:bodyPr/>
          <a:lstStyle/>
          <a:p>
            <a:r>
              <a:rPr lang="nl-NL" dirty="0"/>
              <a:t>Cirrus data project</a:t>
            </a:r>
          </a:p>
        </p:txBody>
      </p:sp>
      <p:sp>
        <p:nvSpPr>
          <p:cNvPr id="5" name="Tekstvak 4">
            <a:extLst>
              <a:ext uri="{FF2B5EF4-FFF2-40B4-BE49-F238E27FC236}">
                <a16:creationId xmlns:a16="http://schemas.microsoft.com/office/drawing/2014/main" id="{BE2B7A99-A67E-4E8B-A334-B4DC2ECEBB29}"/>
              </a:ext>
            </a:extLst>
          </p:cNvPr>
          <p:cNvSpPr txBox="1"/>
          <p:nvPr/>
        </p:nvSpPr>
        <p:spPr>
          <a:xfrm>
            <a:off x="500828" y="1355835"/>
            <a:ext cx="6257324" cy="492443"/>
          </a:xfrm>
          <a:prstGeom prst="rect">
            <a:avLst/>
          </a:prstGeom>
          <a:noFill/>
        </p:spPr>
        <p:txBody>
          <a:bodyPr wrap="square" lIns="0" tIns="0" rIns="0" bIns="0" rtlCol="0">
            <a:spAutoFit/>
          </a:bodyPr>
          <a:lstStyle/>
          <a:p>
            <a:r>
              <a:rPr lang="nl-NL" sz="3200" dirty="0" err="1">
                <a:latin typeface="Open Sans Light" panose="020B0604020202020204" charset="0"/>
                <a:ea typeface="Open Sans Light" panose="020B0604020202020204" charset="0"/>
                <a:cs typeface="Open Sans Light" panose="020B0604020202020204" charset="0"/>
              </a:rPr>
              <a:t>What</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about</a:t>
            </a:r>
            <a:r>
              <a:rPr lang="nl-NL" sz="3200" dirty="0">
                <a:latin typeface="Open Sans Light" panose="020B0604020202020204" charset="0"/>
                <a:ea typeface="Open Sans Light" panose="020B0604020202020204" charset="0"/>
                <a:cs typeface="Open Sans Light" panose="020B0604020202020204" charset="0"/>
              </a:rPr>
              <a:t> air traffic?</a:t>
            </a:r>
          </a:p>
        </p:txBody>
      </p:sp>
      <p:sp>
        <p:nvSpPr>
          <p:cNvPr id="8" name="Tekstvak 7">
            <a:extLst>
              <a:ext uri="{FF2B5EF4-FFF2-40B4-BE49-F238E27FC236}">
                <a16:creationId xmlns:a16="http://schemas.microsoft.com/office/drawing/2014/main" id="{1425BB3A-0975-4B19-B58F-CFF9DF98A4DE}"/>
              </a:ext>
            </a:extLst>
          </p:cNvPr>
          <p:cNvSpPr txBox="1"/>
          <p:nvPr/>
        </p:nvSpPr>
        <p:spPr>
          <a:xfrm>
            <a:off x="500828" y="2359301"/>
            <a:ext cx="3133818" cy="166199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Clearly</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upgoing</a:t>
            </a:r>
            <a:r>
              <a:rPr lang="nl-NL" dirty="0">
                <a:latin typeface="Open Sans Light" panose="020B0604020202020204" charset="0"/>
                <a:ea typeface="Open Sans Light" panose="020B0604020202020204" charset="0"/>
                <a:cs typeface="Open Sans Light" panose="020B0604020202020204" charset="0"/>
              </a:rPr>
              <a:t> trend -&gt; consistent </a:t>
            </a:r>
            <a:r>
              <a:rPr lang="nl-NL" dirty="0" err="1">
                <a:latin typeface="Open Sans Light" panose="020B0604020202020204" charset="0"/>
                <a:ea typeface="Open Sans Light" panose="020B0604020202020204" charset="0"/>
                <a:cs typeface="Open Sans Light" panose="020B0604020202020204" charset="0"/>
              </a:rPr>
              <a:t>with</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literature</a:t>
            </a: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Strong (</a:t>
            </a:r>
            <a:r>
              <a:rPr lang="nl-NL" dirty="0" err="1">
                <a:latin typeface="Open Sans Light" panose="020B0604020202020204" charset="0"/>
                <a:ea typeface="Open Sans Light" panose="020B0604020202020204" charset="0"/>
                <a:cs typeface="Open Sans Light" panose="020B0604020202020204" charset="0"/>
              </a:rPr>
              <a:t>expected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correlation</a:t>
            </a:r>
            <a:r>
              <a:rPr lang="nl-NL" dirty="0">
                <a:latin typeface="Open Sans Light" panose="020B0604020202020204" charset="0"/>
                <a:ea typeface="Open Sans Light" panose="020B0604020202020204" charset="0"/>
                <a:cs typeface="Open Sans Light" panose="020B0604020202020204" charset="0"/>
              </a:rPr>
              <a:t> ATD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nr</a:t>
            </a:r>
            <a:r>
              <a:rPr lang="nl-NL" dirty="0">
                <a:latin typeface="Open Sans Light" panose="020B0604020202020204" charset="0"/>
                <a:ea typeface="Open Sans Light" panose="020B0604020202020204" charset="0"/>
                <a:cs typeface="Open Sans Light" panose="020B0604020202020204" charset="0"/>
              </a:rPr>
              <a:t> of </a:t>
            </a:r>
            <a:r>
              <a:rPr lang="nl-NL" dirty="0" err="1">
                <a:latin typeface="Open Sans Light" panose="020B0604020202020204" charset="0"/>
                <a:ea typeface="Open Sans Light" panose="020B0604020202020204" charset="0"/>
                <a:cs typeface="Open Sans Light" panose="020B0604020202020204" charset="0"/>
              </a:rPr>
              <a:t>monthly</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flights</a:t>
            </a:r>
            <a:endParaRPr lang="nl-NL" dirty="0">
              <a:latin typeface="Open Sans Light" panose="020B0604020202020204" charset="0"/>
              <a:ea typeface="Open Sans Light" panose="020B0604020202020204" charset="0"/>
              <a:cs typeface="Open Sans Light" panose="020B0604020202020204" charset="0"/>
            </a:endParaRPr>
          </a:p>
        </p:txBody>
      </p:sp>
      <p:pic>
        <p:nvPicPr>
          <p:cNvPr id="4" name="Afbeelding 3">
            <a:extLst>
              <a:ext uri="{FF2B5EF4-FFF2-40B4-BE49-F238E27FC236}">
                <a16:creationId xmlns:a16="http://schemas.microsoft.com/office/drawing/2014/main" id="{31AF2A38-B761-43CD-B2FD-BA7E1B671A37}"/>
              </a:ext>
            </a:extLst>
          </p:cNvPr>
          <p:cNvPicPr>
            <a:picLocks noChangeAspect="1"/>
          </p:cNvPicPr>
          <p:nvPr/>
        </p:nvPicPr>
        <p:blipFill>
          <a:blip r:embed="rId2"/>
          <a:stretch>
            <a:fillRect/>
          </a:stretch>
        </p:blipFill>
        <p:spPr>
          <a:xfrm>
            <a:off x="5138443" y="195208"/>
            <a:ext cx="7056732" cy="6591871"/>
          </a:xfrm>
          <a:prstGeom prst="rect">
            <a:avLst/>
          </a:prstGeom>
        </p:spPr>
      </p:pic>
      <p:pic>
        <p:nvPicPr>
          <p:cNvPr id="10" name="Afbeelding 9">
            <a:extLst>
              <a:ext uri="{FF2B5EF4-FFF2-40B4-BE49-F238E27FC236}">
                <a16:creationId xmlns:a16="http://schemas.microsoft.com/office/drawing/2014/main" id="{ED1D6B5A-D71B-4568-ACB7-57286E0A3551}"/>
              </a:ext>
            </a:extLst>
          </p:cNvPr>
          <p:cNvPicPr>
            <a:picLocks noChangeAspect="1"/>
          </p:cNvPicPr>
          <p:nvPr/>
        </p:nvPicPr>
        <p:blipFill>
          <a:blip r:embed="rId3"/>
          <a:stretch>
            <a:fillRect/>
          </a:stretch>
        </p:blipFill>
        <p:spPr>
          <a:xfrm>
            <a:off x="0" y="4208016"/>
            <a:ext cx="5280904" cy="2649984"/>
          </a:xfrm>
          <a:prstGeom prst="rect">
            <a:avLst/>
          </a:prstGeom>
        </p:spPr>
      </p:pic>
    </p:spTree>
    <p:extLst>
      <p:ext uri="{BB962C8B-B14F-4D97-AF65-F5344CB8AC3E}">
        <p14:creationId xmlns:p14="http://schemas.microsoft.com/office/powerpoint/2010/main" val="138655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4" name="Tekstvak 13">
            <a:extLst>
              <a:ext uri="{FF2B5EF4-FFF2-40B4-BE49-F238E27FC236}">
                <a16:creationId xmlns:a16="http://schemas.microsoft.com/office/drawing/2014/main" id="{69DC4BB0-7B94-42A2-9E7A-BBE27A321C00}"/>
              </a:ext>
            </a:extLst>
          </p:cNvPr>
          <p:cNvSpPr txBox="1"/>
          <p:nvPr/>
        </p:nvSpPr>
        <p:spPr>
          <a:xfrm>
            <a:off x="500828" y="1355835"/>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Air traffic data</a:t>
            </a:r>
          </a:p>
        </p:txBody>
      </p:sp>
      <p:pic>
        <p:nvPicPr>
          <p:cNvPr id="3" name="Afbeelding 2">
            <a:extLst>
              <a:ext uri="{FF2B5EF4-FFF2-40B4-BE49-F238E27FC236}">
                <a16:creationId xmlns:a16="http://schemas.microsoft.com/office/drawing/2014/main" id="{7E05C160-E7B7-461F-A451-2FAA015F54FD}"/>
              </a:ext>
            </a:extLst>
          </p:cNvPr>
          <p:cNvPicPr>
            <a:picLocks noChangeAspect="1"/>
          </p:cNvPicPr>
          <p:nvPr/>
        </p:nvPicPr>
        <p:blipFill>
          <a:blip r:embed="rId2"/>
          <a:stretch>
            <a:fillRect/>
          </a:stretch>
        </p:blipFill>
        <p:spPr>
          <a:xfrm>
            <a:off x="1" y="3061531"/>
            <a:ext cx="5424256" cy="3796469"/>
          </a:xfrm>
          <a:prstGeom prst="rect">
            <a:avLst/>
          </a:prstGeom>
        </p:spPr>
      </p:pic>
      <p:pic>
        <p:nvPicPr>
          <p:cNvPr id="10" name="Afbeelding 9">
            <a:extLst>
              <a:ext uri="{FF2B5EF4-FFF2-40B4-BE49-F238E27FC236}">
                <a16:creationId xmlns:a16="http://schemas.microsoft.com/office/drawing/2014/main" id="{773A5748-9C1F-4EFB-8C7A-07FC61E59041}"/>
              </a:ext>
            </a:extLst>
          </p:cNvPr>
          <p:cNvPicPr>
            <a:picLocks noChangeAspect="1"/>
          </p:cNvPicPr>
          <p:nvPr/>
        </p:nvPicPr>
        <p:blipFill>
          <a:blip r:embed="rId3"/>
          <a:stretch>
            <a:fillRect/>
          </a:stretch>
        </p:blipFill>
        <p:spPr>
          <a:xfrm>
            <a:off x="5424256" y="779015"/>
            <a:ext cx="6770919" cy="3397681"/>
          </a:xfrm>
          <a:prstGeom prst="rect">
            <a:avLst/>
          </a:prstGeom>
        </p:spPr>
      </p:pic>
      <p:sp>
        <p:nvSpPr>
          <p:cNvPr id="11" name="Tijdelijke aanduiding voor datum 1">
            <a:extLst>
              <a:ext uri="{FF2B5EF4-FFF2-40B4-BE49-F238E27FC236}">
                <a16:creationId xmlns:a16="http://schemas.microsoft.com/office/drawing/2014/main" id="{C2603BBA-2137-4EA6-A046-ABD822DA96AC}"/>
              </a:ext>
            </a:extLst>
          </p:cNvPr>
          <p:cNvSpPr>
            <a:spLocks noGrp="1"/>
          </p:cNvSpPr>
          <p:nvPr>
            <p:ph type="dt" sz="half" idx="10"/>
          </p:nvPr>
        </p:nvSpPr>
        <p:spPr>
          <a:xfrm>
            <a:off x="9985375" y="512910"/>
            <a:ext cx="1853435" cy="216025"/>
          </a:xfrm>
        </p:spPr>
        <p:txBody>
          <a:bodyPr/>
          <a:lstStyle/>
          <a:p>
            <a:r>
              <a:rPr lang="nl-NL" dirty="0"/>
              <a:t>14-4-2021</a:t>
            </a:r>
            <a:endParaRPr lang="en-GB" dirty="0"/>
          </a:p>
        </p:txBody>
      </p:sp>
    </p:spTree>
    <p:extLst>
      <p:ext uri="{BB962C8B-B14F-4D97-AF65-F5344CB8AC3E}">
        <p14:creationId xmlns:p14="http://schemas.microsoft.com/office/powerpoint/2010/main" val="388491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3" name="Tekstvak 12">
            <a:extLst>
              <a:ext uri="{FF2B5EF4-FFF2-40B4-BE49-F238E27FC236}">
                <a16:creationId xmlns:a16="http://schemas.microsoft.com/office/drawing/2014/main" id="{87FB200E-F236-42F6-9FA7-6BC545548B13}"/>
              </a:ext>
            </a:extLst>
          </p:cNvPr>
          <p:cNvSpPr txBox="1"/>
          <p:nvPr/>
        </p:nvSpPr>
        <p:spPr>
          <a:xfrm>
            <a:off x="500828" y="1313796"/>
            <a:ext cx="6257324"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Air traffic data</a:t>
            </a:r>
          </a:p>
        </p:txBody>
      </p:sp>
      <p:pic>
        <p:nvPicPr>
          <p:cNvPr id="3" name="Afbeelding 2">
            <a:extLst>
              <a:ext uri="{FF2B5EF4-FFF2-40B4-BE49-F238E27FC236}">
                <a16:creationId xmlns:a16="http://schemas.microsoft.com/office/drawing/2014/main" id="{4095103E-984D-4CF6-BF86-DAA6114839DD}"/>
              </a:ext>
            </a:extLst>
          </p:cNvPr>
          <p:cNvPicPr>
            <a:picLocks noChangeAspect="1"/>
          </p:cNvPicPr>
          <p:nvPr/>
        </p:nvPicPr>
        <p:blipFill rotWithShape="1">
          <a:blip r:embed="rId2"/>
          <a:srcRect l="4878" t="13074" r="57268" b="14417"/>
          <a:stretch/>
        </p:blipFill>
        <p:spPr>
          <a:xfrm>
            <a:off x="3685169" y="1997476"/>
            <a:ext cx="8510005" cy="4860524"/>
          </a:xfrm>
          <a:prstGeom prst="rect">
            <a:avLst/>
          </a:prstGeom>
        </p:spPr>
      </p:pic>
      <p:sp>
        <p:nvSpPr>
          <p:cNvPr id="10" name="Tekstvak 9">
            <a:extLst>
              <a:ext uri="{FF2B5EF4-FFF2-40B4-BE49-F238E27FC236}">
                <a16:creationId xmlns:a16="http://schemas.microsoft.com/office/drawing/2014/main" id="{DEFBA66B-2B81-4C31-B68B-69C3E50AAC12}"/>
              </a:ext>
            </a:extLst>
          </p:cNvPr>
          <p:cNvSpPr txBox="1"/>
          <p:nvPr/>
        </p:nvSpPr>
        <p:spPr>
          <a:xfrm>
            <a:off x="198987" y="1915418"/>
            <a:ext cx="3334326" cy="4708981"/>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How </a:t>
            </a:r>
            <a:r>
              <a:rPr lang="nl-NL" dirty="0" err="1">
                <a:latin typeface="Open Sans Light" panose="020B0604020202020204" charset="0"/>
                <a:ea typeface="Open Sans Light" panose="020B0604020202020204" charset="0"/>
                <a:cs typeface="Open Sans Light" panose="020B0604020202020204" charset="0"/>
              </a:rPr>
              <a:t>representative</a:t>
            </a:r>
            <a:r>
              <a:rPr lang="nl-NL" dirty="0">
                <a:latin typeface="Open Sans Light" panose="020B0604020202020204" charset="0"/>
                <a:ea typeface="Open Sans Light" panose="020B0604020202020204" charset="0"/>
                <a:cs typeface="Open Sans Light" panose="020B0604020202020204" charset="0"/>
              </a:rPr>
              <a:t> are </a:t>
            </a:r>
            <a:r>
              <a:rPr lang="nl-NL" dirty="0" err="1">
                <a:latin typeface="Open Sans Light" panose="020B0604020202020204" charset="0"/>
                <a:ea typeface="Open Sans Light" panose="020B0604020202020204" charset="0"/>
                <a:cs typeface="Open Sans Light" panose="020B0604020202020204" charset="0"/>
              </a:rPr>
              <a:t>the</a:t>
            </a:r>
            <a:r>
              <a:rPr lang="nl-NL" dirty="0">
                <a:latin typeface="Open Sans Light" panose="020B0604020202020204" charset="0"/>
                <a:ea typeface="Open Sans Light" panose="020B0604020202020204" charset="0"/>
                <a:cs typeface="Open Sans Light" panose="020B0604020202020204" charset="0"/>
              </a:rPr>
              <a:t> samples </a:t>
            </a:r>
            <a:r>
              <a:rPr lang="nl-NL" dirty="0" err="1">
                <a:latin typeface="Open Sans Light" panose="020B0604020202020204" charset="0"/>
                <a:ea typeface="Open Sans Light" panose="020B0604020202020204" charset="0"/>
                <a:cs typeface="Open Sans Light" panose="020B0604020202020204" charset="0"/>
              </a:rPr>
              <a:t>for</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entire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month</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anomalies</a:t>
            </a:r>
            <a:r>
              <a:rPr lang="nl-NL" dirty="0">
                <a:latin typeface="Open Sans Light" panose="020B0604020202020204" charset="0"/>
                <a:ea typeface="Open Sans Light" panose="020B0604020202020204" charset="0"/>
                <a:cs typeface="Open Sans Light" panose="020B0604020202020204" charset="0"/>
              </a:rPr>
              <a:t> in </a:t>
            </a:r>
            <a:r>
              <a:rPr lang="nl-NL" dirty="0" err="1">
                <a:latin typeface="Open Sans Light" panose="020B0604020202020204" charset="0"/>
                <a:ea typeface="Open Sans Light" panose="020B0604020202020204" charset="0"/>
                <a:cs typeface="Open Sans Light" panose="020B0604020202020204" charset="0"/>
              </a:rPr>
              <a:t>June</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Sep 2018?)</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2019 </a:t>
            </a:r>
            <a:r>
              <a:rPr lang="nl-NL" dirty="0" err="1">
                <a:latin typeface="Open Sans Light" panose="020B0604020202020204" charset="0"/>
                <a:ea typeface="Open Sans Light" panose="020B0604020202020204" charset="0"/>
                <a:cs typeface="Open Sans Light" panose="020B0604020202020204" charset="0"/>
              </a:rPr>
              <a:t>and</a:t>
            </a:r>
            <a:r>
              <a:rPr lang="nl-NL" dirty="0">
                <a:latin typeface="Open Sans Light" panose="020B0604020202020204" charset="0"/>
                <a:ea typeface="Open Sans Light" panose="020B0604020202020204" charset="0"/>
                <a:cs typeface="Open Sans Light" panose="020B0604020202020204" charset="0"/>
              </a:rPr>
              <a:t> 2020 </a:t>
            </a:r>
            <a:r>
              <a:rPr lang="nl-NL" dirty="0" err="1">
                <a:latin typeface="Open Sans Light" panose="020B0604020202020204" charset="0"/>
                <a:ea typeface="Open Sans Light" panose="020B0604020202020204" charset="0"/>
                <a:cs typeface="Open Sans Light" panose="020B0604020202020204" charset="0"/>
              </a:rPr>
              <a:t>obtained</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linreg</a:t>
            </a:r>
            <a:r>
              <a:rPr lang="nl-NL" dirty="0">
                <a:latin typeface="Open Sans Light" panose="020B0604020202020204" charset="0"/>
                <a:ea typeface="Open Sans Light" panose="020B0604020202020204" charset="0"/>
                <a:cs typeface="Open Sans Light" panose="020B0604020202020204" charset="0"/>
              </a:rPr>
              <a:t> model</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How accurate are </a:t>
            </a:r>
            <a:r>
              <a:rPr lang="nl-NL" dirty="0" err="1">
                <a:latin typeface="Open Sans Light" panose="020B0604020202020204" charset="0"/>
                <a:ea typeface="Open Sans Light" panose="020B0604020202020204" charset="0"/>
                <a:cs typeface="Open Sans Light" panose="020B0604020202020204" charset="0"/>
              </a:rPr>
              <a:t>number</a:t>
            </a:r>
            <a:r>
              <a:rPr lang="nl-NL" dirty="0">
                <a:latin typeface="Open Sans Light" panose="020B0604020202020204" charset="0"/>
                <a:ea typeface="Open Sans Light" panose="020B0604020202020204" charset="0"/>
                <a:cs typeface="Open Sans Light" panose="020B0604020202020204" charset="0"/>
              </a:rPr>
              <a:t> of </a:t>
            </a:r>
            <a:r>
              <a:rPr lang="nl-NL" dirty="0" err="1">
                <a:latin typeface="Open Sans Light" panose="020B0604020202020204" charset="0"/>
                <a:ea typeface="Open Sans Light" panose="020B0604020202020204" charset="0"/>
                <a:cs typeface="Open Sans Light" panose="020B0604020202020204" charset="0"/>
              </a:rPr>
              <a:t>flights</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algorithm</a:t>
            </a:r>
            <a:r>
              <a:rPr lang="nl-NL" dirty="0">
                <a:latin typeface="Open Sans Light" panose="020B0604020202020204" charset="0"/>
                <a:ea typeface="Open Sans Light" panose="020B0604020202020204" charset="0"/>
                <a:cs typeface="Open Sans Light" panose="020B0604020202020204" charset="0"/>
              </a:rPr>
              <a:t> in 2019 &amp; 2020?</a:t>
            </a:r>
          </a:p>
          <a:p>
            <a:pPr marL="742950" lvl="1"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algorithm</a:t>
            </a:r>
            <a:r>
              <a:rPr lang="nl-NL" dirty="0">
                <a:latin typeface="Open Sans Light" panose="020B0604020202020204" charset="0"/>
                <a:ea typeface="Open Sans Light" panose="020B0604020202020204" charset="0"/>
                <a:cs typeface="Open Sans Light" panose="020B0604020202020204" charset="0"/>
              </a:rPr>
              <a:t>: 696,444 </a:t>
            </a:r>
            <a:r>
              <a:rPr lang="nl-NL" dirty="0" err="1">
                <a:latin typeface="Open Sans Light" panose="020B0604020202020204" charset="0"/>
                <a:ea typeface="Open Sans Light" panose="020B0604020202020204" charset="0"/>
                <a:cs typeface="Open Sans Light" panose="020B0604020202020204" charset="0"/>
              </a:rPr>
              <a:t>flights</a:t>
            </a:r>
            <a:endParaRPr lang="nl-NL" dirty="0">
              <a:latin typeface="Open Sans Light" panose="020B0604020202020204" charset="0"/>
              <a:ea typeface="Open Sans Light" panose="020B0604020202020204" charset="0"/>
              <a:cs typeface="Open Sans Light" panose="020B0604020202020204" charset="0"/>
            </a:endParaRPr>
          </a:p>
          <a:p>
            <a:pPr marL="742950" lvl="1"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From</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newly</a:t>
            </a:r>
            <a:r>
              <a:rPr lang="nl-NL" dirty="0">
                <a:latin typeface="Open Sans Light" panose="020B0604020202020204" charset="0"/>
                <a:ea typeface="Open Sans Light" panose="020B0604020202020204" charset="0"/>
                <a:cs typeface="Open Sans Light" panose="020B0604020202020204" charset="0"/>
              </a:rPr>
              <a:t> </a:t>
            </a:r>
            <a:r>
              <a:rPr lang="nl-NL" dirty="0" err="1">
                <a:latin typeface="Open Sans Light" panose="020B0604020202020204" charset="0"/>
                <a:ea typeface="Open Sans Light" panose="020B0604020202020204" charset="0"/>
                <a:cs typeface="Open Sans Light" panose="020B0604020202020204" charset="0"/>
              </a:rPr>
              <a:t>released</a:t>
            </a:r>
            <a:r>
              <a:rPr lang="nl-NL" dirty="0">
                <a:latin typeface="Open Sans Light" panose="020B0604020202020204" charset="0"/>
                <a:ea typeface="Open Sans Light" panose="020B0604020202020204" charset="0"/>
                <a:cs typeface="Open Sans Light" panose="020B0604020202020204" charset="0"/>
              </a:rPr>
              <a:t> datasets: 781,966 </a:t>
            </a:r>
            <a:r>
              <a:rPr lang="nl-NL" dirty="0" err="1">
                <a:latin typeface="Open Sans Light" panose="020B0604020202020204" charset="0"/>
                <a:ea typeface="Open Sans Light" panose="020B0604020202020204" charset="0"/>
                <a:cs typeface="Open Sans Light" panose="020B0604020202020204" charset="0"/>
              </a:rPr>
              <a:t>flights</a:t>
            </a:r>
            <a:r>
              <a:rPr lang="nl-NL" dirty="0">
                <a:latin typeface="Open Sans Light" panose="020B0604020202020204" charset="0"/>
                <a:ea typeface="Open Sans Light" panose="020B0604020202020204" charset="0"/>
                <a:cs typeface="Open Sans Light" panose="020B0604020202020204" charset="0"/>
              </a:rPr>
              <a:t> in </a:t>
            </a:r>
            <a:r>
              <a:rPr lang="nl-NL" dirty="0" err="1">
                <a:latin typeface="Open Sans Light" panose="020B0604020202020204" charset="0"/>
                <a:ea typeface="Open Sans Light" panose="020B0604020202020204" charset="0"/>
                <a:cs typeface="Open Sans Light" panose="020B0604020202020204" charset="0"/>
              </a:rPr>
              <a:t>March</a:t>
            </a:r>
            <a:r>
              <a:rPr lang="nl-NL" dirty="0">
                <a:latin typeface="Open Sans Light" panose="020B0604020202020204" charset="0"/>
                <a:ea typeface="Open Sans Light" panose="020B0604020202020204" charset="0"/>
                <a:cs typeface="Open Sans Light" panose="020B0604020202020204" charset="0"/>
              </a:rPr>
              <a:t> 2019</a:t>
            </a:r>
          </a:p>
          <a:p>
            <a:pPr marL="742950" lvl="1" indent="-285750">
              <a:buFont typeface="Arial" panose="020B0604020202020204" pitchFamily="34" charset="0"/>
              <a:buChar char="•"/>
            </a:pPr>
            <a:r>
              <a:rPr lang="nl-NL" dirty="0" err="1">
                <a:latin typeface="Open Sans Light" panose="020B0604020202020204" charset="0"/>
                <a:ea typeface="Open Sans Light" panose="020B0604020202020204" charset="0"/>
                <a:cs typeface="Open Sans Light" panose="020B0604020202020204" charset="0"/>
              </a:rPr>
              <a:t>Underestimation</a:t>
            </a:r>
            <a:r>
              <a:rPr lang="nl-NL" dirty="0">
                <a:latin typeface="Open Sans Light" panose="020B0604020202020204" charset="0"/>
                <a:ea typeface="Open Sans Light" panose="020B0604020202020204" charset="0"/>
                <a:cs typeface="Open Sans Light" panose="020B0604020202020204" charset="0"/>
              </a:rPr>
              <a:t> of 11%</a:t>
            </a:r>
          </a:p>
        </p:txBody>
      </p:sp>
      <p:sp>
        <p:nvSpPr>
          <p:cNvPr id="12" name="Tijdelijke aanduiding voor datum 1">
            <a:extLst>
              <a:ext uri="{FF2B5EF4-FFF2-40B4-BE49-F238E27FC236}">
                <a16:creationId xmlns:a16="http://schemas.microsoft.com/office/drawing/2014/main" id="{436B5FD6-D228-4ECA-90DA-C50616322DFA}"/>
              </a:ext>
            </a:extLst>
          </p:cNvPr>
          <p:cNvSpPr>
            <a:spLocks noGrp="1"/>
          </p:cNvSpPr>
          <p:nvPr>
            <p:ph type="dt" sz="half" idx="10"/>
          </p:nvPr>
        </p:nvSpPr>
        <p:spPr>
          <a:xfrm>
            <a:off x="9985375" y="512910"/>
            <a:ext cx="1853435" cy="216025"/>
          </a:xfrm>
        </p:spPr>
        <p:txBody>
          <a:bodyPr/>
          <a:lstStyle/>
          <a:p>
            <a:r>
              <a:rPr lang="nl-NL" dirty="0"/>
              <a:t>14-4-2021</a:t>
            </a:r>
            <a:endParaRPr lang="en-GB" dirty="0"/>
          </a:p>
        </p:txBody>
      </p:sp>
    </p:spTree>
    <p:extLst>
      <p:ext uri="{BB962C8B-B14F-4D97-AF65-F5344CB8AC3E}">
        <p14:creationId xmlns:p14="http://schemas.microsoft.com/office/powerpoint/2010/main" val="136247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3" name="Tekstvak 12">
            <a:extLst>
              <a:ext uri="{FF2B5EF4-FFF2-40B4-BE49-F238E27FC236}">
                <a16:creationId xmlns:a16="http://schemas.microsoft.com/office/drawing/2014/main" id="{87FB200E-F236-42F6-9FA7-6BC545548B13}"/>
              </a:ext>
            </a:extLst>
          </p:cNvPr>
          <p:cNvSpPr txBox="1"/>
          <p:nvPr/>
        </p:nvSpPr>
        <p:spPr>
          <a:xfrm>
            <a:off x="500827" y="1313796"/>
            <a:ext cx="7276011"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Flight dataset </a:t>
            </a:r>
            <a:r>
              <a:rPr lang="nl-NL" sz="3200" dirty="0" err="1">
                <a:latin typeface="Open Sans Light" panose="020B0604020202020204" charset="0"/>
                <a:ea typeface="Open Sans Light" panose="020B0604020202020204" charset="0"/>
                <a:cs typeface="Open Sans Light" panose="020B0604020202020204" charset="0"/>
              </a:rPr>
              <a:t>from</a:t>
            </a:r>
            <a:r>
              <a:rPr lang="nl-NL" sz="3200" dirty="0">
                <a:latin typeface="Open Sans Light" panose="020B0604020202020204" charset="0"/>
                <a:ea typeface="Open Sans Light" panose="020B0604020202020204" charset="0"/>
                <a:cs typeface="Open Sans Light" panose="020B0604020202020204" charset="0"/>
              </a:rPr>
              <a:t> </a:t>
            </a:r>
            <a:r>
              <a:rPr lang="nl-NL" sz="3200" dirty="0" err="1">
                <a:latin typeface="Open Sans Light" panose="020B0604020202020204" charset="0"/>
                <a:ea typeface="Open Sans Light" panose="020B0604020202020204" charset="0"/>
                <a:cs typeface="Open Sans Light" panose="020B0604020202020204" charset="0"/>
              </a:rPr>
              <a:t>Zenodo</a:t>
            </a:r>
            <a:r>
              <a:rPr lang="nl-NL" sz="3200" dirty="0">
                <a:latin typeface="Open Sans Light" panose="020B0604020202020204" charset="0"/>
                <a:ea typeface="Open Sans Light" panose="020B0604020202020204" charset="0"/>
                <a:cs typeface="Open Sans Light" panose="020B0604020202020204" charset="0"/>
              </a:rPr>
              <a:t> – Mar 2019</a:t>
            </a:r>
          </a:p>
        </p:txBody>
      </p:sp>
      <p:pic>
        <p:nvPicPr>
          <p:cNvPr id="4" name="Afbeelding 3">
            <a:extLst>
              <a:ext uri="{FF2B5EF4-FFF2-40B4-BE49-F238E27FC236}">
                <a16:creationId xmlns:a16="http://schemas.microsoft.com/office/drawing/2014/main" id="{D7B3CE68-9122-49FA-8831-FA0FBC656D61}"/>
              </a:ext>
            </a:extLst>
          </p:cNvPr>
          <p:cNvPicPr>
            <a:picLocks noChangeAspect="1"/>
          </p:cNvPicPr>
          <p:nvPr/>
        </p:nvPicPr>
        <p:blipFill rotWithShape="1">
          <a:blip r:embed="rId2"/>
          <a:srcRect r="53774" b="30286"/>
          <a:stretch/>
        </p:blipFill>
        <p:spPr>
          <a:xfrm>
            <a:off x="500827" y="1835091"/>
            <a:ext cx="11102287" cy="4992561"/>
          </a:xfrm>
          <a:prstGeom prst="rect">
            <a:avLst/>
          </a:prstGeom>
        </p:spPr>
      </p:pic>
      <p:sp>
        <p:nvSpPr>
          <p:cNvPr id="6" name="Tijdelijke aanduiding voor datum 1">
            <a:extLst>
              <a:ext uri="{FF2B5EF4-FFF2-40B4-BE49-F238E27FC236}">
                <a16:creationId xmlns:a16="http://schemas.microsoft.com/office/drawing/2014/main" id="{46A47642-AD9E-4016-B3DD-904DD47283CE}"/>
              </a:ext>
            </a:extLst>
          </p:cNvPr>
          <p:cNvSpPr>
            <a:spLocks noGrp="1"/>
          </p:cNvSpPr>
          <p:nvPr>
            <p:ph type="dt" sz="half" idx="10"/>
          </p:nvPr>
        </p:nvSpPr>
        <p:spPr>
          <a:xfrm>
            <a:off x="9985375" y="512910"/>
            <a:ext cx="1853435" cy="216025"/>
          </a:xfrm>
        </p:spPr>
        <p:txBody>
          <a:bodyPr/>
          <a:lstStyle/>
          <a:p>
            <a:r>
              <a:rPr lang="nl-NL" dirty="0"/>
              <a:t>14-4-2021</a:t>
            </a:r>
            <a:endParaRPr lang="en-GB" dirty="0"/>
          </a:p>
        </p:txBody>
      </p:sp>
    </p:spTree>
    <p:extLst>
      <p:ext uri="{BB962C8B-B14F-4D97-AF65-F5344CB8AC3E}">
        <p14:creationId xmlns:p14="http://schemas.microsoft.com/office/powerpoint/2010/main" val="705598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9EDFC71C-2C5C-4AFB-9D93-65FCB4B24029}"/>
              </a:ext>
            </a:extLst>
          </p:cNvPr>
          <p:cNvSpPr>
            <a:spLocks noGrp="1"/>
          </p:cNvSpPr>
          <p:nvPr>
            <p:ph type="body" sz="quarter" idx="14"/>
          </p:nvPr>
        </p:nvSpPr>
        <p:spPr>
          <a:xfrm>
            <a:off x="2581835" y="501834"/>
            <a:ext cx="6996580" cy="227101"/>
          </a:xfrm>
        </p:spPr>
        <p:txBody>
          <a:bodyPr/>
          <a:lstStyle/>
          <a:p>
            <a:r>
              <a:rPr lang="nl-NL" dirty="0"/>
              <a:t>Cirrus data project</a:t>
            </a:r>
          </a:p>
        </p:txBody>
      </p:sp>
      <p:sp>
        <p:nvSpPr>
          <p:cNvPr id="13" name="Tekstvak 12">
            <a:extLst>
              <a:ext uri="{FF2B5EF4-FFF2-40B4-BE49-F238E27FC236}">
                <a16:creationId xmlns:a16="http://schemas.microsoft.com/office/drawing/2014/main" id="{87FB200E-F236-42F6-9FA7-6BC545548B13}"/>
              </a:ext>
            </a:extLst>
          </p:cNvPr>
          <p:cNvSpPr txBox="1"/>
          <p:nvPr/>
        </p:nvSpPr>
        <p:spPr>
          <a:xfrm>
            <a:off x="420929" y="1207264"/>
            <a:ext cx="6707840" cy="492443"/>
          </a:xfrm>
          <a:prstGeom prst="rect">
            <a:avLst/>
          </a:prstGeom>
          <a:noFill/>
        </p:spPr>
        <p:txBody>
          <a:bodyPr wrap="square" lIns="0" tIns="0" rIns="0" bIns="0" rtlCol="0">
            <a:spAutoFit/>
          </a:bodyPr>
          <a:lstStyle/>
          <a:p>
            <a:r>
              <a:rPr lang="nl-NL" sz="3200" dirty="0">
                <a:latin typeface="Open Sans Light" panose="020B0604020202020204" charset="0"/>
                <a:ea typeface="Open Sans Light" panose="020B0604020202020204" charset="0"/>
                <a:cs typeface="Open Sans Light" panose="020B0604020202020204" charset="0"/>
              </a:rPr>
              <a:t>How </a:t>
            </a:r>
            <a:r>
              <a:rPr lang="nl-NL" sz="3200" dirty="0" err="1">
                <a:latin typeface="Open Sans Light" panose="020B0604020202020204" charset="0"/>
                <a:ea typeface="Open Sans Light" panose="020B0604020202020204" charset="0"/>
                <a:cs typeface="Open Sans Light" panose="020B0604020202020204" charset="0"/>
              </a:rPr>
              <a:t>can</a:t>
            </a:r>
            <a:r>
              <a:rPr lang="nl-NL" sz="3200" dirty="0">
                <a:latin typeface="Open Sans Light" panose="020B0604020202020204" charset="0"/>
                <a:ea typeface="Open Sans Light" panose="020B0604020202020204" charset="0"/>
                <a:cs typeface="Open Sans Light" panose="020B0604020202020204" charset="0"/>
              </a:rPr>
              <a:t> we </a:t>
            </a:r>
            <a:r>
              <a:rPr lang="nl-NL" sz="3200" dirty="0" err="1">
                <a:latin typeface="Open Sans Light" panose="020B0604020202020204" charset="0"/>
                <a:ea typeface="Open Sans Light" panose="020B0604020202020204" charset="0"/>
                <a:cs typeface="Open Sans Light" panose="020B0604020202020204" charset="0"/>
              </a:rPr>
              <a:t>explain</a:t>
            </a:r>
            <a:r>
              <a:rPr lang="nl-NL" sz="3200" dirty="0">
                <a:latin typeface="Open Sans Light" panose="020B0604020202020204" charset="0"/>
                <a:ea typeface="Open Sans Light" panose="020B0604020202020204" charset="0"/>
                <a:cs typeface="Open Sans Light" panose="020B0604020202020204" charset="0"/>
              </a:rPr>
              <a:t> cirrus </a:t>
            </a:r>
            <a:r>
              <a:rPr lang="nl-NL" sz="3200" dirty="0" err="1">
                <a:latin typeface="Open Sans Light" panose="020B0604020202020204" charset="0"/>
                <a:ea typeface="Open Sans Light" panose="020B0604020202020204" charset="0"/>
                <a:cs typeface="Open Sans Light" panose="020B0604020202020204" charset="0"/>
              </a:rPr>
              <a:t>variance</a:t>
            </a:r>
            <a:r>
              <a:rPr lang="nl-NL" sz="3200" dirty="0">
                <a:latin typeface="Open Sans Light" panose="020B0604020202020204" charset="0"/>
                <a:ea typeface="Open Sans Light" panose="020B0604020202020204" charset="0"/>
                <a:cs typeface="Open Sans Light" panose="020B0604020202020204" charset="0"/>
              </a:rPr>
              <a:t>?</a:t>
            </a:r>
          </a:p>
        </p:txBody>
      </p:sp>
      <p:sp>
        <p:nvSpPr>
          <p:cNvPr id="10" name="Tijdelijke aanduiding voor datum 1">
            <a:extLst>
              <a:ext uri="{FF2B5EF4-FFF2-40B4-BE49-F238E27FC236}">
                <a16:creationId xmlns:a16="http://schemas.microsoft.com/office/drawing/2014/main" id="{EA2E5CBA-4E68-427E-A543-5C21D59C5C87}"/>
              </a:ext>
            </a:extLst>
          </p:cNvPr>
          <p:cNvSpPr>
            <a:spLocks noGrp="1"/>
          </p:cNvSpPr>
          <p:nvPr>
            <p:ph type="dt" sz="half" idx="10"/>
          </p:nvPr>
        </p:nvSpPr>
        <p:spPr>
          <a:xfrm>
            <a:off x="9985375" y="512910"/>
            <a:ext cx="1853435" cy="216025"/>
          </a:xfrm>
        </p:spPr>
        <p:txBody>
          <a:bodyPr/>
          <a:lstStyle/>
          <a:p>
            <a:r>
              <a:rPr lang="nl-NL" dirty="0"/>
              <a:t>14-4-2021</a:t>
            </a:r>
            <a:endParaRPr lang="en-GB" dirty="0"/>
          </a:p>
        </p:txBody>
      </p:sp>
      <p:pic>
        <p:nvPicPr>
          <p:cNvPr id="4" name="Afbeelding 3">
            <a:extLst>
              <a:ext uri="{FF2B5EF4-FFF2-40B4-BE49-F238E27FC236}">
                <a16:creationId xmlns:a16="http://schemas.microsoft.com/office/drawing/2014/main" id="{C19D9247-98CD-4E80-AB0F-0A314CFE69A8}"/>
              </a:ext>
            </a:extLst>
          </p:cNvPr>
          <p:cNvPicPr>
            <a:picLocks noChangeAspect="1"/>
          </p:cNvPicPr>
          <p:nvPr/>
        </p:nvPicPr>
        <p:blipFill>
          <a:blip r:embed="rId2"/>
          <a:stretch>
            <a:fillRect/>
          </a:stretch>
        </p:blipFill>
        <p:spPr>
          <a:xfrm>
            <a:off x="2752479" y="1806239"/>
            <a:ext cx="9442696" cy="5051761"/>
          </a:xfrm>
          <a:prstGeom prst="rect">
            <a:avLst/>
          </a:prstGeom>
        </p:spPr>
      </p:pic>
      <p:sp>
        <p:nvSpPr>
          <p:cNvPr id="12" name="Tekstvak 11">
            <a:extLst>
              <a:ext uri="{FF2B5EF4-FFF2-40B4-BE49-F238E27FC236}">
                <a16:creationId xmlns:a16="http://schemas.microsoft.com/office/drawing/2014/main" id="{CDB9E6B1-8797-4903-ADC5-3411013A62FA}"/>
              </a:ext>
            </a:extLst>
          </p:cNvPr>
          <p:cNvSpPr txBox="1"/>
          <p:nvPr/>
        </p:nvSpPr>
        <p:spPr>
          <a:xfrm>
            <a:off x="355106" y="2027240"/>
            <a:ext cx="2920753"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a:latin typeface="Open Sans Light" panose="020B0604020202020204" charset="0"/>
                <a:ea typeface="Open Sans Light" panose="020B0604020202020204" charset="0"/>
                <a:cs typeface="Open Sans Light" panose="020B0604020202020204" charset="0"/>
              </a:rPr>
              <a:t>Test data (50% of Jan 2015 data)</a:t>
            </a:r>
          </a:p>
          <a:p>
            <a:pPr marL="285750" indent="-285750">
              <a:buFont typeface="Arial" panose="020B0604020202020204" pitchFamily="34" charset="0"/>
              <a:buChar char="•"/>
            </a:pPr>
            <a:endParaRPr lang="nl-NL" dirty="0">
              <a:latin typeface="Open Sans Light" panose="020B0604020202020204" charset="0"/>
              <a:ea typeface="Open Sans Light" panose="020B0604020202020204" charset="0"/>
              <a:cs typeface="Open Sans Light" panose="020B0604020202020204" charset="0"/>
            </a:endParaRPr>
          </a:p>
          <a:p>
            <a:pPr marL="285750" indent="-285750">
              <a:buFont typeface="Arial" panose="020B0604020202020204" pitchFamily="34" charset="0"/>
              <a:buChar char="•"/>
            </a:pPr>
            <a:endParaRPr lang="nl-NL" dirty="0"/>
          </a:p>
        </p:txBody>
      </p:sp>
    </p:spTree>
    <p:extLst>
      <p:ext uri="{BB962C8B-B14F-4D97-AF65-F5344CB8AC3E}">
        <p14:creationId xmlns:p14="http://schemas.microsoft.com/office/powerpoint/2010/main" val="1847303128"/>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uu_powerpoint_template_EN_2020" id="{8E175E42-73EE-CC4A-9F0F-F20CEB75ECC6}" vid="{C3338080-2AEB-BE4B-8282-48574BF6A595}"/>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uu_powerpoint_template_EN_2020</Template>
  <TotalTime>1985</TotalTime>
  <Words>362</Words>
  <Application>Microsoft Office PowerPoint</Application>
  <PresentationFormat>Aangepast</PresentationFormat>
  <Paragraphs>94</Paragraphs>
  <Slides>12</Slides>
  <Notes>0</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12</vt:i4>
      </vt:variant>
    </vt:vector>
  </HeadingPairs>
  <TitlesOfParts>
    <vt:vector size="20" baseType="lpstr">
      <vt:lpstr>Merriweather Regular</vt:lpstr>
      <vt:lpstr>Arial</vt:lpstr>
      <vt:lpstr>Verdana</vt:lpstr>
      <vt:lpstr>Open Sans Light</vt:lpstr>
      <vt:lpstr>Merriweather Light</vt:lpstr>
      <vt:lpstr>Calibri</vt:lpstr>
      <vt:lpstr>Open Sans</vt:lpstr>
      <vt:lpstr>Utrecht University</vt:lpstr>
      <vt:lpstr>Impact of aviation on Cirrus Cloud Formation within European airspace - Update V</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aviation on Cirrus Cloud Formation within European airspace - Update III</dc:title>
  <dc:subject/>
  <dc:creator>Timothy Van der Duim</dc:creator>
  <cp:keywords/>
  <dc:description/>
  <cp:lastModifiedBy>Timothy Van der Duim</cp:lastModifiedBy>
  <cp:revision>52</cp:revision>
  <dcterms:created xsi:type="dcterms:W3CDTF">2021-03-16T17:29:51Z</dcterms:created>
  <dcterms:modified xsi:type="dcterms:W3CDTF">2021-04-14T22:28:30Z</dcterms:modified>
  <cp:category/>
</cp:coreProperties>
</file>